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20">
          <p15:clr>
            <a:srgbClr val="A4A3A4"/>
          </p15:clr>
        </p15:guide>
        <p15:guide id="2" pos="278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017" autoAdjust="0"/>
    <p:restoredTop sz="94660"/>
  </p:normalViewPr>
  <p:slideViewPr>
    <p:cSldViewPr>
      <p:cViewPr varScale="1">
        <p:scale>
          <a:sx n="140" d="100"/>
          <a:sy n="140" d="100"/>
        </p:scale>
        <p:origin x="954" y="126"/>
      </p:cViewPr>
      <p:guideLst>
        <p:guide orient="horz" pos="1520"/>
        <p:guide pos="2789"/>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jpeg>
</file>

<file path=ppt/media/image13.jpe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95"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1048796"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2023/2/4</a:t>
            </a:fld>
            <a:endParaRPr lang="zh-CN" altLang="en-US"/>
          </a:p>
        </p:txBody>
      </p:sp>
      <p:sp>
        <p:nvSpPr>
          <p:cNvPr id="1048797"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1048798"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99"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1048800"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1813776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9" name="幻灯片图像占位符 1"/>
          <p:cNvSpPr>
            <a:spLocks noGrp="1" noRot="1" noChangeAspect="1"/>
          </p:cNvSpPr>
          <p:nvPr>
            <p:ph type="sldImg" idx="2"/>
          </p:nvPr>
        </p:nvSpPr>
        <p:spPr/>
      </p:sp>
      <p:sp>
        <p:nvSpPr>
          <p:cNvPr id="1048650"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048581"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1048582"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1048583" name="日期占位符 3"/>
          <p:cNvSpPr>
            <a:spLocks noGrp="1"/>
          </p:cNvSpPr>
          <p:nvPr>
            <p:ph type="dt" sz="half" idx="10"/>
          </p:nvPr>
        </p:nvSpPr>
        <p:spPr/>
        <p:txBody>
          <a:bodyPr/>
          <a:lstStyle/>
          <a:p>
            <a:fld id="{530820CF-B880-4189-942D-D702A7CBA730}" type="datetimeFigureOut">
              <a:rPr lang="zh-CN" altLang="en-US" smtClean="0"/>
              <a:t>2023/2/4</a:t>
            </a:fld>
            <a:endParaRPr lang="zh-CN" altLang="en-US"/>
          </a:p>
        </p:txBody>
      </p:sp>
      <p:sp>
        <p:nvSpPr>
          <p:cNvPr id="1048584" name="页脚占位符 4"/>
          <p:cNvSpPr>
            <a:spLocks noGrp="1"/>
          </p:cNvSpPr>
          <p:nvPr>
            <p:ph type="ftr" sz="quarter" idx="11"/>
          </p:nvPr>
        </p:nvSpPr>
        <p:spPr/>
        <p:txBody>
          <a:bodyPr/>
          <a:lstStyle/>
          <a:p>
            <a:endParaRPr lang="zh-CN" altLang="en-US"/>
          </a:p>
        </p:txBody>
      </p:sp>
      <p:sp>
        <p:nvSpPr>
          <p:cNvPr id="1048585"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1048765" name="标题 1"/>
          <p:cNvSpPr>
            <a:spLocks noGrp="1"/>
          </p:cNvSpPr>
          <p:nvPr>
            <p:ph type="title"/>
          </p:nvPr>
        </p:nvSpPr>
        <p:spPr/>
        <p:txBody>
          <a:bodyPr/>
          <a:lstStyle/>
          <a:p>
            <a:r>
              <a:rPr lang="zh-CN" altLang="en-US"/>
              <a:t>单击此处编辑母版标题样式</a:t>
            </a:r>
          </a:p>
        </p:txBody>
      </p:sp>
      <p:sp>
        <p:nvSpPr>
          <p:cNvPr id="1048766"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67" name="日期占位符 3"/>
          <p:cNvSpPr>
            <a:spLocks noGrp="1"/>
          </p:cNvSpPr>
          <p:nvPr>
            <p:ph type="dt" sz="half" idx="10"/>
          </p:nvPr>
        </p:nvSpPr>
        <p:spPr/>
        <p:txBody>
          <a:bodyPr/>
          <a:lstStyle/>
          <a:p>
            <a:fld id="{530820CF-B880-4189-942D-D702A7CBA730}" type="datetimeFigureOut">
              <a:rPr lang="zh-CN" altLang="en-US" smtClean="0"/>
              <a:t>2023/2/4</a:t>
            </a:fld>
            <a:endParaRPr lang="zh-CN" altLang="en-US"/>
          </a:p>
        </p:txBody>
      </p:sp>
      <p:sp>
        <p:nvSpPr>
          <p:cNvPr id="1048768" name="页脚占位符 4"/>
          <p:cNvSpPr>
            <a:spLocks noGrp="1"/>
          </p:cNvSpPr>
          <p:nvPr>
            <p:ph type="ftr" sz="quarter" idx="11"/>
          </p:nvPr>
        </p:nvSpPr>
        <p:spPr/>
        <p:txBody>
          <a:bodyPr/>
          <a:lstStyle/>
          <a:p>
            <a:endParaRPr lang="zh-CN" altLang="en-US"/>
          </a:p>
        </p:txBody>
      </p:sp>
      <p:sp>
        <p:nvSpPr>
          <p:cNvPr id="1048769"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1048749" name="竖排标题 1"/>
          <p:cNvSpPr>
            <a:spLocks noGrp="1"/>
          </p:cNvSpPr>
          <p:nvPr>
            <p:ph type="title" orient="vert"/>
          </p:nvPr>
        </p:nvSpPr>
        <p:spPr>
          <a:xfrm>
            <a:off x="6629400" y="205979"/>
            <a:ext cx="2057400" cy="4388644"/>
          </a:xfrm>
        </p:spPr>
        <p:txBody>
          <a:bodyPr vert="eaVert"/>
          <a:lstStyle/>
          <a:p>
            <a:r>
              <a:rPr lang="zh-CN" altLang="en-US"/>
              <a:t>单击此处编辑母版标题样式</a:t>
            </a:r>
          </a:p>
        </p:txBody>
      </p:sp>
      <p:sp>
        <p:nvSpPr>
          <p:cNvPr id="1048750" name="竖排文字占位符 2"/>
          <p:cNvSpPr>
            <a:spLocks noGrp="1"/>
          </p:cNvSpPr>
          <p:nvPr>
            <p:ph type="body" orient="vert" idx="1"/>
          </p:nvPr>
        </p:nvSpPr>
        <p:spPr>
          <a:xfrm>
            <a:off x="457200" y="205979"/>
            <a:ext cx="6019800" cy="4388644"/>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51" name="日期占位符 3"/>
          <p:cNvSpPr>
            <a:spLocks noGrp="1"/>
          </p:cNvSpPr>
          <p:nvPr>
            <p:ph type="dt" sz="half" idx="10"/>
          </p:nvPr>
        </p:nvSpPr>
        <p:spPr/>
        <p:txBody>
          <a:bodyPr/>
          <a:lstStyle/>
          <a:p>
            <a:fld id="{530820CF-B880-4189-942D-D702A7CBA730}" type="datetimeFigureOut">
              <a:rPr lang="zh-CN" altLang="en-US" smtClean="0"/>
              <a:t>2023/2/4</a:t>
            </a:fld>
            <a:endParaRPr lang="zh-CN" altLang="en-US"/>
          </a:p>
        </p:txBody>
      </p:sp>
      <p:sp>
        <p:nvSpPr>
          <p:cNvPr id="1048752" name="页脚占位符 4"/>
          <p:cNvSpPr>
            <a:spLocks noGrp="1"/>
          </p:cNvSpPr>
          <p:nvPr>
            <p:ph type="ftr" sz="quarter" idx="11"/>
          </p:nvPr>
        </p:nvSpPr>
        <p:spPr/>
        <p:txBody>
          <a:bodyPr/>
          <a:lstStyle/>
          <a:p>
            <a:endParaRPr lang="zh-CN" altLang="en-US"/>
          </a:p>
        </p:txBody>
      </p:sp>
      <p:sp>
        <p:nvSpPr>
          <p:cNvPr id="1048753"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048754" name="标题 1"/>
          <p:cNvSpPr>
            <a:spLocks noGrp="1"/>
          </p:cNvSpPr>
          <p:nvPr>
            <p:ph type="title"/>
          </p:nvPr>
        </p:nvSpPr>
        <p:spPr/>
        <p:txBody>
          <a:bodyPr/>
          <a:lstStyle/>
          <a:p>
            <a:r>
              <a:rPr lang="zh-CN" altLang="en-US"/>
              <a:t>单击此处编辑母版标题样式</a:t>
            </a:r>
          </a:p>
        </p:txBody>
      </p:sp>
      <p:sp>
        <p:nvSpPr>
          <p:cNvPr id="1048755"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56" name="日期占位符 3"/>
          <p:cNvSpPr>
            <a:spLocks noGrp="1"/>
          </p:cNvSpPr>
          <p:nvPr>
            <p:ph type="dt" sz="half" idx="10"/>
          </p:nvPr>
        </p:nvSpPr>
        <p:spPr/>
        <p:txBody>
          <a:bodyPr/>
          <a:lstStyle/>
          <a:p>
            <a:fld id="{530820CF-B880-4189-942D-D702A7CBA730}" type="datetimeFigureOut">
              <a:rPr lang="zh-CN" altLang="en-US" smtClean="0"/>
              <a:t>2023/2/4</a:t>
            </a:fld>
            <a:endParaRPr lang="zh-CN" altLang="en-US"/>
          </a:p>
        </p:txBody>
      </p:sp>
      <p:sp>
        <p:nvSpPr>
          <p:cNvPr id="1048757" name="页脚占位符 4"/>
          <p:cNvSpPr>
            <a:spLocks noGrp="1"/>
          </p:cNvSpPr>
          <p:nvPr>
            <p:ph type="ftr" sz="quarter" idx="11"/>
          </p:nvPr>
        </p:nvSpPr>
        <p:spPr/>
        <p:txBody>
          <a:bodyPr/>
          <a:lstStyle/>
          <a:p>
            <a:endParaRPr lang="zh-CN" altLang="en-US"/>
          </a:p>
        </p:txBody>
      </p:sp>
      <p:sp>
        <p:nvSpPr>
          <p:cNvPr id="1048758"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48770"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1048771"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1048772" name="日期占位符 3"/>
          <p:cNvSpPr>
            <a:spLocks noGrp="1"/>
          </p:cNvSpPr>
          <p:nvPr>
            <p:ph type="dt" sz="half" idx="10"/>
          </p:nvPr>
        </p:nvSpPr>
        <p:spPr/>
        <p:txBody>
          <a:bodyPr/>
          <a:lstStyle/>
          <a:p>
            <a:fld id="{530820CF-B880-4189-942D-D702A7CBA730}" type="datetimeFigureOut">
              <a:rPr lang="zh-CN" altLang="en-US" smtClean="0"/>
              <a:t>2023/2/4</a:t>
            </a:fld>
            <a:endParaRPr lang="zh-CN" altLang="en-US"/>
          </a:p>
        </p:txBody>
      </p:sp>
      <p:sp>
        <p:nvSpPr>
          <p:cNvPr id="1048773" name="页脚占位符 4"/>
          <p:cNvSpPr>
            <a:spLocks noGrp="1"/>
          </p:cNvSpPr>
          <p:nvPr>
            <p:ph type="ftr" sz="quarter" idx="11"/>
          </p:nvPr>
        </p:nvSpPr>
        <p:spPr/>
        <p:txBody>
          <a:bodyPr/>
          <a:lstStyle/>
          <a:p>
            <a:endParaRPr lang="zh-CN" altLang="en-US"/>
          </a:p>
        </p:txBody>
      </p:sp>
      <p:sp>
        <p:nvSpPr>
          <p:cNvPr id="1048774"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048775" name="标题 1"/>
          <p:cNvSpPr>
            <a:spLocks noGrp="1"/>
          </p:cNvSpPr>
          <p:nvPr>
            <p:ph type="title"/>
          </p:nvPr>
        </p:nvSpPr>
        <p:spPr/>
        <p:txBody>
          <a:bodyPr/>
          <a:lstStyle/>
          <a:p>
            <a:r>
              <a:rPr lang="zh-CN" altLang="en-US"/>
              <a:t>单击此处编辑母版标题样式</a:t>
            </a:r>
          </a:p>
        </p:txBody>
      </p:sp>
      <p:sp>
        <p:nvSpPr>
          <p:cNvPr id="1048776"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77"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78" name="日期占位符 4"/>
          <p:cNvSpPr>
            <a:spLocks noGrp="1"/>
          </p:cNvSpPr>
          <p:nvPr>
            <p:ph type="dt" sz="half" idx="10"/>
          </p:nvPr>
        </p:nvSpPr>
        <p:spPr/>
        <p:txBody>
          <a:bodyPr/>
          <a:lstStyle/>
          <a:p>
            <a:fld id="{530820CF-B880-4189-942D-D702A7CBA730}" type="datetimeFigureOut">
              <a:rPr lang="zh-CN" altLang="en-US" smtClean="0"/>
              <a:t>2023/2/4</a:t>
            </a:fld>
            <a:endParaRPr lang="zh-CN" altLang="en-US"/>
          </a:p>
        </p:txBody>
      </p:sp>
      <p:sp>
        <p:nvSpPr>
          <p:cNvPr id="1048779" name="页脚占位符 5"/>
          <p:cNvSpPr>
            <a:spLocks noGrp="1"/>
          </p:cNvSpPr>
          <p:nvPr>
            <p:ph type="ftr" sz="quarter" idx="11"/>
          </p:nvPr>
        </p:nvSpPr>
        <p:spPr/>
        <p:txBody>
          <a:bodyPr/>
          <a:lstStyle/>
          <a:p>
            <a:endParaRPr lang="zh-CN" altLang="en-US"/>
          </a:p>
        </p:txBody>
      </p:sp>
      <p:sp>
        <p:nvSpPr>
          <p:cNvPr id="1048780"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48781" name="标题 1"/>
          <p:cNvSpPr>
            <a:spLocks noGrp="1"/>
          </p:cNvSpPr>
          <p:nvPr>
            <p:ph type="title"/>
          </p:nvPr>
        </p:nvSpPr>
        <p:spPr/>
        <p:txBody>
          <a:bodyPr/>
          <a:lstStyle/>
          <a:p>
            <a:r>
              <a:rPr lang="zh-CN" altLang="en-US"/>
              <a:t>单击此处编辑母版标题样式</a:t>
            </a:r>
          </a:p>
        </p:txBody>
      </p:sp>
      <p:sp>
        <p:nvSpPr>
          <p:cNvPr id="1048782"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048783"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84"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048785"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86" name="日期占位符 6"/>
          <p:cNvSpPr>
            <a:spLocks noGrp="1"/>
          </p:cNvSpPr>
          <p:nvPr>
            <p:ph type="dt" sz="half" idx="10"/>
          </p:nvPr>
        </p:nvSpPr>
        <p:spPr/>
        <p:txBody>
          <a:bodyPr/>
          <a:lstStyle/>
          <a:p>
            <a:fld id="{530820CF-B880-4189-942D-D702A7CBA730}" type="datetimeFigureOut">
              <a:rPr lang="zh-CN" altLang="en-US" smtClean="0"/>
              <a:t>2023/2/4</a:t>
            </a:fld>
            <a:endParaRPr lang="zh-CN" altLang="en-US"/>
          </a:p>
        </p:txBody>
      </p:sp>
      <p:sp>
        <p:nvSpPr>
          <p:cNvPr id="1048787" name="页脚占位符 7"/>
          <p:cNvSpPr>
            <a:spLocks noGrp="1"/>
          </p:cNvSpPr>
          <p:nvPr>
            <p:ph type="ftr" sz="quarter" idx="11"/>
          </p:nvPr>
        </p:nvSpPr>
        <p:spPr/>
        <p:txBody>
          <a:bodyPr/>
          <a:lstStyle/>
          <a:p>
            <a:endParaRPr lang="zh-CN" altLang="en-US"/>
          </a:p>
        </p:txBody>
      </p:sp>
      <p:sp>
        <p:nvSpPr>
          <p:cNvPr id="1048788"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1048745" name="标题 1"/>
          <p:cNvSpPr>
            <a:spLocks noGrp="1"/>
          </p:cNvSpPr>
          <p:nvPr>
            <p:ph type="title"/>
          </p:nvPr>
        </p:nvSpPr>
        <p:spPr/>
        <p:txBody>
          <a:bodyPr/>
          <a:lstStyle/>
          <a:p>
            <a:r>
              <a:rPr lang="zh-CN" altLang="en-US"/>
              <a:t>单击此处编辑母版标题样式</a:t>
            </a:r>
          </a:p>
        </p:txBody>
      </p:sp>
      <p:sp>
        <p:nvSpPr>
          <p:cNvPr id="1048746" name="日期占位符 2"/>
          <p:cNvSpPr>
            <a:spLocks noGrp="1"/>
          </p:cNvSpPr>
          <p:nvPr>
            <p:ph type="dt" sz="half" idx="10"/>
          </p:nvPr>
        </p:nvSpPr>
        <p:spPr/>
        <p:txBody>
          <a:bodyPr/>
          <a:lstStyle/>
          <a:p>
            <a:fld id="{530820CF-B880-4189-942D-D702A7CBA730}" type="datetimeFigureOut">
              <a:rPr lang="zh-CN" altLang="en-US" smtClean="0"/>
              <a:t>2023/2/4</a:t>
            </a:fld>
            <a:endParaRPr lang="zh-CN" altLang="en-US"/>
          </a:p>
        </p:txBody>
      </p:sp>
      <p:sp>
        <p:nvSpPr>
          <p:cNvPr id="1048747" name="页脚占位符 3"/>
          <p:cNvSpPr>
            <a:spLocks noGrp="1"/>
          </p:cNvSpPr>
          <p:nvPr>
            <p:ph type="ftr" sz="quarter" idx="11"/>
          </p:nvPr>
        </p:nvSpPr>
        <p:spPr/>
        <p:txBody>
          <a:bodyPr/>
          <a:lstStyle/>
          <a:p>
            <a:endParaRPr lang="zh-CN" altLang="en-US"/>
          </a:p>
        </p:txBody>
      </p:sp>
      <p:sp>
        <p:nvSpPr>
          <p:cNvPr id="1048748"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1048594" name="日期占位符 1"/>
          <p:cNvSpPr>
            <a:spLocks noGrp="1"/>
          </p:cNvSpPr>
          <p:nvPr>
            <p:ph type="dt" sz="half" idx="10"/>
          </p:nvPr>
        </p:nvSpPr>
        <p:spPr/>
        <p:txBody>
          <a:bodyPr/>
          <a:lstStyle/>
          <a:p>
            <a:fld id="{530820CF-B880-4189-942D-D702A7CBA730}" type="datetimeFigureOut">
              <a:rPr lang="zh-CN" altLang="en-US" smtClean="0"/>
              <a:t>2023/2/4</a:t>
            </a:fld>
            <a:endParaRPr lang="zh-CN" altLang="en-US"/>
          </a:p>
        </p:txBody>
      </p:sp>
      <p:sp>
        <p:nvSpPr>
          <p:cNvPr id="1048595" name="页脚占位符 2"/>
          <p:cNvSpPr>
            <a:spLocks noGrp="1"/>
          </p:cNvSpPr>
          <p:nvPr>
            <p:ph type="ftr" sz="quarter" idx="11"/>
          </p:nvPr>
        </p:nvSpPr>
        <p:spPr/>
        <p:txBody>
          <a:bodyPr/>
          <a:lstStyle/>
          <a:p>
            <a:endParaRPr lang="zh-CN" altLang="en-US"/>
          </a:p>
        </p:txBody>
      </p:sp>
      <p:sp>
        <p:nvSpPr>
          <p:cNvPr id="1048596"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048789"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1048790"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91"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048792" name="日期占位符 4"/>
          <p:cNvSpPr>
            <a:spLocks noGrp="1"/>
          </p:cNvSpPr>
          <p:nvPr>
            <p:ph type="dt" sz="half" idx="10"/>
          </p:nvPr>
        </p:nvSpPr>
        <p:spPr/>
        <p:txBody>
          <a:bodyPr/>
          <a:lstStyle/>
          <a:p>
            <a:fld id="{530820CF-B880-4189-942D-D702A7CBA730}" type="datetimeFigureOut">
              <a:rPr lang="zh-CN" altLang="en-US" smtClean="0"/>
              <a:t>2023/2/4</a:t>
            </a:fld>
            <a:endParaRPr lang="zh-CN" altLang="en-US"/>
          </a:p>
        </p:txBody>
      </p:sp>
      <p:sp>
        <p:nvSpPr>
          <p:cNvPr id="1048793" name="页脚占位符 5"/>
          <p:cNvSpPr>
            <a:spLocks noGrp="1"/>
          </p:cNvSpPr>
          <p:nvPr>
            <p:ph type="ftr" sz="quarter" idx="11"/>
          </p:nvPr>
        </p:nvSpPr>
        <p:spPr/>
        <p:txBody>
          <a:bodyPr/>
          <a:lstStyle/>
          <a:p>
            <a:endParaRPr lang="zh-CN" altLang="en-US"/>
          </a:p>
        </p:txBody>
      </p:sp>
      <p:sp>
        <p:nvSpPr>
          <p:cNvPr id="1048794"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1048759"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1048760"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761"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048762" name="日期占位符 4"/>
          <p:cNvSpPr>
            <a:spLocks noGrp="1"/>
          </p:cNvSpPr>
          <p:nvPr>
            <p:ph type="dt" sz="half" idx="10"/>
          </p:nvPr>
        </p:nvSpPr>
        <p:spPr/>
        <p:txBody>
          <a:bodyPr/>
          <a:lstStyle/>
          <a:p>
            <a:fld id="{530820CF-B880-4189-942D-D702A7CBA730}" type="datetimeFigureOut">
              <a:rPr lang="zh-CN" altLang="en-US" smtClean="0"/>
              <a:t>2023/2/4</a:t>
            </a:fld>
            <a:endParaRPr lang="zh-CN" altLang="en-US"/>
          </a:p>
        </p:txBody>
      </p:sp>
      <p:sp>
        <p:nvSpPr>
          <p:cNvPr id="1048763" name="页脚占位符 5"/>
          <p:cNvSpPr>
            <a:spLocks noGrp="1"/>
          </p:cNvSpPr>
          <p:nvPr>
            <p:ph type="ftr" sz="quarter" idx="11"/>
          </p:nvPr>
        </p:nvSpPr>
        <p:spPr/>
        <p:txBody>
          <a:bodyPr/>
          <a:lstStyle/>
          <a:p>
            <a:endParaRPr lang="zh-CN" altLang="en-US"/>
          </a:p>
        </p:txBody>
      </p:sp>
      <p:sp>
        <p:nvSpPr>
          <p:cNvPr id="1048764"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1048577"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578"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2023/2/4</a:t>
            </a:fld>
            <a:endParaRPr lang="zh-CN" altLang="en-US"/>
          </a:p>
        </p:txBody>
      </p:sp>
      <p:sp>
        <p:nvSpPr>
          <p:cNvPr id="1048579"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1048580"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6" name="KSO_Shape"/>
          <p:cNvSpPr>
            <a:spLocks noChangeArrowheads="1"/>
          </p:cNvSpPr>
          <p:nvPr/>
        </p:nvSpPr>
        <p:spPr bwMode="auto">
          <a:xfrm>
            <a:off x="4427984" y="-668610"/>
            <a:ext cx="4608512" cy="3440125"/>
          </a:xfrm>
          <a:custGeom>
            <a:avLst/>
            <a:gdLst>
              <a:gd name="T0" fmla="*/ 844045 w 3931"/>
              <a:gd name="T1" fmla="*/ 356609 h 2392"/>
              <a:gd name="T2" fmla="*/ 561681 w 3931"/>
              <a:gd name="T3" fmla="*/ 235522 h 2392"/>
              <a:gd name="T4" fmla="*/ 243848 w 3931"/>
              <a:gd name="T5" fmla="*/ 356609 h 2392"/>
              <a:gd name="T6" fmla="*/ 155176 w 3931"/>
              <a:gd name="T7" fmla="*/ 319756 h 2392"/>
              <a:gd name="T8" fmla="*/ 155176 w 3931"/>
              <a:gd name="T9" fmla="*/ 428374 h 2392"/>
              <a:gd name="T10" fmla="*/ 179283 w 3931"/>
              <a:gd name="T11" fmla="*/ 461624 h 2392"/>
              <a:gd name="T12" fmla="*/ 154622 w 3931"/>
              <a:gd name="T13" fmla="*/ 494874 h 2392"/>
              <a:gd name="T14" fmla="*/ 180946 w 3931"/>
              <a:gd name="T15" fmla="*/ 611804 h 2392"/>
              <a:gd name="T16" fmla="*/ 103358 w 3931"/>
              <a:gd name="T17" fmla="*/ 611804 h 2392"/>
              <a:gd name="T18" fmla="*/ 129960 w 3931"/>
              <a:gd name="T19" fmla="*/ 494320 h 2392"/>
              <a:gd name="T20" fmla="*/ 108346 w 3931"/>
              <a:gd name="T21" fmla="*/ 461624 h 2392"/>
              <a:gd name="T22" fmla="*/ 129128 w 3931"/>
              <a:gd name="T23" fmla="*/ 429205 h 2392"/>
              <a:gd name="T24" fmla="*/ 129128 w 3931"/>
              <a:gd name="T25" fmla="*/ 308950 h 2392"/>
              <a:gd name="T26" fmla="*/ 0 w 3931"/>
              <a:gd name="T27" fmla="*/ 254918 h 2392"/>
              <a:gd name="T28" fmla="*/ 568054 w 3931"/>
              <a:gd name="T29" fmla="*/ 0 h 2392"/>
              <a:gd name="T30" fmla="*/ 1089278 w 3931"/>
              <a:gd name="T31" fmla="*/ 258243 h 2392"/>
              <a:gd name="T32" fmla="*/ 844045 w 3931"/>
              <a:gd name="T33" fmla="*/ 356609 h 2392"/>
              <a:gd name="T34" fmla="*/ 555307 w 3931"/>
              <a:gd name="T35" fmla="*/ 297035 h 2392"/>
              <a:gd name="T36" fmla="*/ 811624 w 3931"/>
              <a:gd name="T37" fmla="*/ 384040 h 2392"/>
              <a:gd name="T38" fmla="*/ 811624 w 3931"/>
              <a:gd name="T39" fmla="*/ 594902 h 2392"/>
              <a:gd name="T40" fmla="*/ 542284 w 3931"/>
              <a:gd name="T41" fmla="*/ 662788 h 2392"/>
              <a:gd name="T42" fmla="*/ 304532 w 3931"/>
              <a:gd name="T43" fmla="*/ 594902 h 2392"/>
              <a:gd name="T44" fmla="*/ 304532 w 3931"/>
              <a:gd name="T45" fmla="*/ 384040 h 2392"/>
              <a:gd name="T46" fmla="*/ 555307 w 3931"/>
              <a:gd name="T47" fmla="*/ 297035 h 2392"/>
              <a:gd name="T48" fmla="*/ 551982 w 3931"/>
              <a:gd name="T49" fmla="*/ 623996 h 2392"/>
              <a:gd name="T50" fmla="*/ 758698 w 3931"/>
              <a:gd name="T51" fmla="*/ 572458 h 2392"/>
              <a:gd name="T52" fmla="*/ 551982 w 3931"/>
              <a:gd name="T53" fmla="*/ 520643 h 2392"/>
              <a:gd name="T54" fmla="*/ 345543 w 3931"/>
              <a:gd name="T55" fmla="*/ 572458 h 2392"/>
              <a:gd name="T56" fmla="*/ 551982 w 3931"/>
              <a:gd name="T57" fmla="*/ 623996 h 239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931" h="2392">
                <a:moveTo>
                  <a:pt x="3046" y="1287"/>
                </a:moveTo>
                <a:cubicBezTo>
                  <a:pt x="3046" y="1287"/>
                  <a:pt x="2618" y="850"/>
                  <a:pt x="2027" y="850"/>
                </a:cubicBezTo>
                <a:cubicBezTo>
                  <a:pt x="1450" y="850"/>
                  <a:pt x="880" y="1287"/>
                  <a:pt x="880" y="1287"/>
                </a:cubicBezTo>
                <a:cubicBezTo>
                  <a:pt x="560" y="1154"/>
                  <a:pt x="560" y="1154"/>
                  <a:pt x="560" y="1154"/>
                </a:cubicBezTo>
                <a:cubicBezTo>
                  <a:pt x="560" y="1546"/>
                  <a:pt x="560" y="1546"/>
                  <a:pt x="560" y="1546"/>
                </a:cubicBezTo>
                <a:cubicBezTo>
                  <a:pt x="610" y="1563"/>
                  <a:pt x="647" y="1610"/>
                  <a:pt x="647" y="1666"/>
                </a:cubicBezTo>
                <a:cubicBezTo>
                  <a:pt x="647" y="1723"/>
                  <a:pt x="609" y="1769"/>
                  <a:pt x="558" y="1786"/>
                </a:cubicBezTo>
                <a:cubicBezTo>
                  <a:pt x="653" y="2208"/>
                  <a:pt x="653" y="2208"/>
                  <a:pt x="653" y="2208"/>
                </a:cubicBezTo>
                <a:cubicBezTo>
                  <a:pt x="373" y="2208"/>
                  <a:pt x="373" y="2208"/>
                  <a:pt x="373" y="2208"/>
                </a:cubicBezTo>
                <a:cubicBezTo>
                  <a:pt x="469" y="1784"/>
                  <a:pt x="469" y="1784"/>
                  <a:pt x="469" y="1784"/>
                </a:cubicBezTo>
                <a:cubicBezTo>
                  <a:pt x="423" y="1764"/>
                  <a:pt x="391" y="1719"/>
                  <a:pt x="391" y="1666"/>
                </a:cubicBezTo>
                <a:cubicBezTo>
                  <a:pt x="391" y="1614"/>
                  <a:pt x="422" y="1570"/>
                  <a:pt x="466" y="1549"/>
                </a:cubicBezTo>
                <a:cubicBezTo>
                  <a:pt x="466" y="1115"/>
                  <a:pt x="466" y="1115"/>
                  <a:pt x="466" y="1115"/>
                </a:cubicBezTo>
                <a:cubicBezTo>
                  <a:pt x="0" y="920"/>
                  <a:pt x="0" y="920"/>
                  <a:pt x="0" y="920"/>
                </a:cubicBezTo>
                <a:cubicBezTo>
                  <a:pt x="2050" y="0"/>
                  <a:pt x="2050" y="0"/>
                  <a:pt x="2050" y="0"/>
                </a:cubicBezTo>
                <a:cubicBezTo>
                  <a:pt x="3931" y="932"/>
                  <a:pt x="3931" y="932"/>
                  <a:pt x="3931" y="932"/>
                </a:cubicBezTo>
                <a:lnTo>
                  <a:pt x="3046" y="1287"/>
                </a:lnTo>
                <a:close/>
                <a:moveTo>
                  <a:pt x="2004" y="1072"/>
                </a:moveTo>
                <a:cubicBezTo>
                  <a:pt x="2598" y="1072"/>
                  <a:pt x="2929" y="1386"/>
                  <a:pt x="2929" y="1386"/>
                </a:cubicBezTo>
                <a:cubicBezTo>
                  <a:pt x="2929" y="2147"/>
                  <a:pt x="2929" y="2147"/>
                  <a:pt x="2929" y="2147"/>
                </a:cubicBezTo>
                <a:cubicBezTo>
                  <a:pt x="2929" y="2147"/>
                  <a:pt x="2586" y="2392"/>
                  <a:pt x="1957" y="2392"/>
                </a:cubicBezTo>
                <a:cubicBezTo>
                  <a:pt x="1328" y="2392"/>
                  <a:pt x="1099" y="2147"/>
                  <a:pt x="1099" y="2147"/>
                </a:cubicBezTo>
                <a:cubicBezTo>
                  <a:pt x="1099" y="1386"/>
                  <a:pt x="1099" y="1386"/>
                  <a:pt x="1099" y="1386"/>
                </a:cubicBezTo>
                <a:cubicBezTo>
                  <a:pt x="1099" y="1386"/>
                  <a:pt x="1410" y="1072"/>
                  <a:pt x="2004" y="1072"/>
                </a:cubicBezTo>
                <a:close/>
                <a:moveTo>
                  <a:pt x="1992" y="2252"/>
                </a:moveTo>
                <a:cubicBezTo>
                  <a:pt x="2404" y="2252"/>
                  <a:pt x="2738" y="2168"/>
                  <a:pt x="2738" y="2066"/>
                </a:cubicBezTo>
                <a:cubicBezTo>
                  <a:pt x="2738" y="1963"/>
                  <a:pt x="2404" y="1879"/>
                  <a:pt x="1992" y="1879"/>
                </a:cubicBezTo>
                <a:cubicBezTo>
                  <a:pt x="1581" y="1879"/>
                  <a:pt x="1247" y="1963"/>
                  <a:pt x="1247" y="2066"/>
                </a:cubicBezTo>
                <a:cubicBezTo>
                  <a:pt x="1247" y="2168"/>
                  <a:pt x="1581" y="2252"/>
                  <a:pt x="1992" y="2252"/>
                </a:cubicBezTo>
                <a:close/>
              </a:path>
            </a:pathLst>
          </a:custGeom>
          <a:solidFill>
            <a:schemeClr val="bg1">
              <a:lumMod val="95000"/>
            </a:schemeClr>
          </a:solidFill>
          <a:ln>
            <a:noFill/>
          </a:ln>
        </p:spPr>
        <p:txBody>
          <a:bodyPr anchor="ctr" anchorCtr="1"/>
          <a:lstStyle/>
          <a:p>
            <a:endParaRPr lang="zh-CN" altLang="en-US"/>
          </a:p>
        </p:txBody>
      </p:sp>
      <p:sp>
        <p:nvSpPr>
          <p:cNvPr id="1048587" name="平行四边形 10"/>
          <p:cNvSpPr/>
          <p:nvPr/>
        </p:nvSpPr>
        <p:spPr>
          <a:xfrm>
            <a:off x="1568896" y="2028181"/>
            <a:ext cx="8729879" cy="2141291"/>
          </a:xfrm>
          <a:prstGeom prst="parallelogram">
            <a:avLst/>
          </a:prstGeom>
          <a:solidFill>
            <a:schemeClr val="accent1">
              <a:lumMod val="50000"/>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88" name="平行四边形 6"/>
          <p:cNvSpPr/>
          <p:nvPr/>
        </p:nvSpPr>
        <p:spPr>
          <a:xfrm>
            <a:off x="1746687" y="1851821"/>
            <a:ext cx="8729879" cy="2141291"/>
          </a:xfrm>
          <a:prstGeom prst="parallelogram">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89" name="矩形 3"/>
          <p:cNvSpPr/>
          <p:nvPr/>
        </p:nvSpPr>
        <p:spPr>
          <a:xfrm>
            <a:off x="2614665" y="2226323"/>
            <a:ext cx="5839485" cy="807085"/>
          </a:xfrm>
          <a:prstGeom prst="rect">
            <a:avLst/>
          </a:prstGeom>
        </p:spPr>
        <p:txBody>
          <a:bodyPr wrap="square" lIns="68580" tIns="34290" rIns="68580" bIns="3429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预推免个人陈述</a:t>
            </a:r>
          </a:p>
        </p:txBody>
      </p:sp>
      <p:sp>
        <p:nvSpPr>
          <p:cNvPr id="1048590" name="平行四边形 5"/>
          <p:cNvSpPr/>
          <p:nvPr/>
        </p:nvSpPr>
        <p:spPr>
          <a:xfrm>
            <a:off x="-972616" y="1294555"/>
            <a:ext cx="3168352" cy="1872208"/>
          </a:xfrm>
          <a:prstGeom prst="parallelogram">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91" name="椭圆 7"/>
          <p:cNvSpPr/>
          <p:nvPr/>
        </p:nvSpPr>
        <p:spPr>
          <a:xfrm>
            <a:off x="1385336" y="940519"/>
            <a:ext cx="1026423" cy="1026423"/>
          </a:xfrm>
          <a:prstGeom prst="ellipse">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92" name="矩形 8"/>
          <p:cNvSpPr/>
          <p:nvPr/>
        </p:nvSpPr>
        <p:spPr>
          <a:xfrm>
            <a:off x="2699792" y="3069272"/>
            <a:ext cx="5839485" cy="375920"/>
          </a:xfrm>
          <a:prstGeom prst="rect">
            <a:avLst/>
          </a:prstGeom>
        </p:spPr>
        <p:txBody>
          <a:bodyPr wrap="square" lIns="68580" tIns="34290" rIns="68580" bIns="3429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佳木斯大学临床医学专业  </a:t>
            </a:r>
            <a:r>
              <a:rPr lang="en-US" sz="2000" dirty="0">
                <a:solidFill>
                  <a:schemeClr val="bg1"/>
                </a:solidFill>
                <a:latin typeface="微软雅黑" panose="020B0503020204020204" pitchFamily="34" charset="-122"/>
                <a:ea typeface="微软雅黑" panose="020B0503020204020204" pitchFamily="34" charset="-122"/>
              </a:rPr>
              <a:t>2018</a:t>
            </a:r>
            <a:r>
              <a:rPr lang="zh-CN" altLang="en-US" sz="2000" dirty="0">
                <a:solidFill>
                  <a:schemeClr val="bg1"/>
                </a:solidFill>
                <a:latin typeface="微软雅黑" panose="020B0503020204020204" pitchFamily="34" charset="-122"/>
                <a:ea typeface="微软雅黑" panose="020B0503020204020204" pitchFamily="34" charset="-122"/>
              </a:rPr>
              <a:t>级</a:t>
            </a:r>
            <a:r>
              <a:rPr lang="en-US" altLang="zh-CN" sz="2000" dirty="0">
                <a:solidFill>
                  <a:schemeClr val="bg1"/>
                </a:solidFill>
                <a:latin typeface="微软雅黑" panose="020B0503020204020204" pitchFamily="34" charset="-122"/>
                <a:ea typeface="微软雅黑" panose="020B0503020204020204" pitchFamily="34" charset="-122"/>
              </a:rPr>
              <a:t>3</a:t>
            </a:r>
            <a:r>
              <a:rPr lang="zh-CN" altLang="en-US" sz="2000" dirty="0">
                <a:solidFill>
                  <a:schemeClr val="bg1"/>
                </a:solidFill>
                <a:latin typeface="微软雅黑" panose="020B0503020204020204" pitchFamily="34" charset="-122"/>
                <a:ea typeface="微软雅黑" panose="020B0503020204020204" pitchFamily="34" charset="-122"/>
              </a:rPr>
              <a:t>班</a:t>
            </a:r>
          </a:p>
        </p:txBody>
      </p:sp>
      <p:sp>
        <p:nvSpPr>
          <p:cNvPr id="1048593" name="矩形 9"/>
          <p:cNvSpPr/>
          <p:nvPr/>
        </p:nvSpPr>
        <p:spPr>
          <a:xfrm>
            <a:off x="4637171" y="3579862"/>
            <a:ext cx="5839485" cy="314325"/>
          </a:xfrm>
          <a:prstGeom prst="rect">
            <a:avLst/>
          </a:prstGeom>
        </p:spPr>
        <p:txBody>
          <a:bodyPr wrap="square" lIns="68580" tIns="34290" rIns="68580" bIns="3429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答辩人：白瀚哲    </a:t>
            </a:r>
          </a:p>
        </p:txBody>
      </p:sp>
      <p:pic>
        <p:nvPicPr>
          <p:cNvPr id="2097152" name="图片 13"/>
          <p:cNvPicPr>
            <a:picLocks noChangeAspect="1"/>
          </p:cNvPicPr>
          <p:nvPr/>
        </p:nvPicPr>
        <p:blipFill>
          <a:blip r:embed="rId2" cstate="print"/>
          <a:stretch>
            <a:fillRect/>
          </a:stretch>
        </p:blipFill>
        <p:spPr>
          <a:xfrm>
            <a:off x="1619672" y="1214584"/>
            <a:ext cx="628954" cy="478292"/>
          </a:xfrm>
          <a:prstGeom prst="rect">
            <a:avLst/>
          </a:prstGeom>
        </p:spPr>
      </p:pic>
      <p:pic>
        <p:nvPicPr>
          <p:cNvPr id="2097153" name="图片 1" descr="0d39c7edfd1a83f9c455b91f2de19bdd"/>
          <p:cNvPicPr>
            <a:picLocks noChangeAspect="1"/>
          </p:cNvPicPr>
          <p:nvPr/>
        </p:nvPicPr>
        <p:blipFill>
          <a:blip r:embed="rId3"/>
          <a:stretch>
            <a:fillRect/>
          </a:stretch>
        </p:blipFill>
        <p:spPr>
          <a:xfrm>
            <a:off x="152400" y="123190"/>
            <a:ext cx="917575" cy="8991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048589"/>
                                        </p:tgtEl>
                                        <p:attrNameLst>
                                          <p:attrName>style.visibility</p:attrName>
                                        </p:attrNameLst>
                                      </p:cBhvr>
                                      <p:to>
                                        <p:strVal val="visible"/>
                                      </p:to>
                                    </p:set>
                                    <p:animEffect transition="in" filter="fade">
                                      <p:cBhvr>
                                        <p:cTn id="7" dur="1000"/>
                                        <p:tgtEl>
                                          <p:spTgt spid="1048589"/>
                                        </p:tgtEl>
                                      </p:cBhvr>
                                    </p:animEffect>
                                    <p:anim calcmode="lin" valueType="num">
                                      <p:cBhvr>
                                        <p:cTn id="8" dur="1000" fill="hold"/>
                                        <p:tgtEl>
                                          <p:spTgt spid="1048589"/>
                                        </p:tgtEl>
                                        <p:attrNameLst>
                                          <p:attrName>ppt_x</p:attrName>
                                        </p:attrNameLst>
                                      </p:cBhvr>
                                      <p:tavLst>
                                        <p:tav tm="0">
                                          <p:val>
                                            <p:strVal val="#ppt_x"/>
                                          </p:val>
                                        </p:tav>
                                        <p:tav tm="100000">
                                          <p:val>
                                            <p:strVal val="#ppt_x"/>
                                          </p:val>
                                        </p:tav>
                                      </p:tavLst>
                                    </p:anim>
                                    <p:anim calcmode="lin" valueType="num">
                                      <p:cBhvr>
                                        <p:cTn id="9" dur="1000" fill="hold"/>
                                        <p:tgtEl>
                                          <p:spTgt spid="104858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048592"/>
                                        </p:tgtEl>
                                        <p:attrNameLst>
                                          <p:attrName>style.visibility</p:attrName>
                                        </p:attrNameLst>
                                      </p:cBhvr>
                                      <p:to>
                                        <p:strVal val="visible"/>
                                      </p:to>
                                    </p:set>
                                    <p:animEffect transition="in" filter="fade">
                                      <p:cBhvr>
                                        <p:cTn id="13" dur="1000"/>
                                        <p:tgtEl>
                                          <p:spTgt spid="1048592"/>
                                        </p:tgtEl>
                                      </p:cBhvr>
                                    </p:animEffect>
                                    <p:anim calcmode="lin" valueType="num">
                                      <p:cBhvr>
                                        <p:cTn id="14" dur="1000" fill="hold"/>
                                        <p:tgtEl>
                                          <p:spTgt spid="1048592"/>
                                        </p:tgtEl>
                                        <p:attrNameLst>
                                          <p:attrName>ppt_x</p:attrName>
                                        </p:attrNameLst>
                                      </p:cBhvr>
                                      <p:tavLst>
                                        <p:tav tm="0">
                                          <p:val>
                                            <p:strVal val="#ppt_x"/>
                                          </p:val>
                                        </p:tav>
                                        <p:tav tm="100000">
                                          <p:val>
                                            <p:strVal val="#ppt_x"/>
                                          </p:val>
                                        </p:tav>
                                      </p:tavLst>
                                    </p:anim>
                                    <p:anim calcmode="lin" valueType="num">
                                      <p:cBhvr>
                                        <p:cTn id="15" dur="1000" fill="hold"/>
                                        <p:tgtEl>
                                          <p:spTgt spid="104859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1048593"/>
                                        </p:tgtEl>
                                        <p:attrNameLst>
                                          <p:attrName>style.visibility</p:attrName>
                                        </p:attrNameLst>
                                      </p:cBhvr>
                                      <p:to>
                                        <p:strVal val="visible"/>
                                      </p:to>
                                    </p:set>
                                    <p:animEffect transition="in" filter="fade">
                                      <p:cBhvr>
                                        <p:cTn id="19" dur="1000"/>
                                        <p:tgtEl>
                                          <p:spTgt spid="1048593"/>
                                        </p:tgtEl>
                                      </p:cBhvr>
                                    </p:animEffect>
                                    <p:anim calcmode="lin" valueType="num">
                                      <p:cBhvr>
                                        <p:cTn id="20" dur="1000" fill="hold"/>
                                        <p:tgtEl>
                                          <p:spTgt spid="1048593"/>
                                        </p:tgtEl>
                                        <p:attrNameLst>
                                          <p:attrName>ppt_x</p:attrName>
                                        </p:attrNameLst>
                                      </p:cBhvr>
                                      <p:tavLst>
                                        <p:tav tm="0">
                                          <p:val>
                                            <p:strVal val="#ppt_x"/>
                                          </p:val>
                                        </p:tav>
                                        <p:tav tm="100000">
                                          <p:val>
                                            <p:strVal val="#ppt_x"/>
                                          </p:val>
                                        </p:tav>
                                      </p:tavLst>
                                    </p:anim>
                                    <p:anim calcmode="lin" valueType="num">
                                      <p:cBhvr>
                                        <p:cTn id="21" dur="1000" fill="hold"/>
                                        <p:tgtEl>
                                          <p:spTgt spid="104859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89" grpId="0"/>
      <p:bldP spid="1048592" grpId="0"/>
      <p:bldP spid="104859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45735" name="直接连接符 1"/>
          <p:cNvCxnSpPr>
            <a:cxnSpLocks/>
            <a:stCxn id="3" idx="5"/>
          </p:cNvCxnSpPr>
          <p:nvPr/>
        </p:nvCxnSpPr>
        <p:spPr>
          <a:xfrm>
            <a:off x="-240720" y="477585"/>
            <a:ext cx="9421232" cy="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048676" name="矩形 7"/>
          <p:cNvSpPr>
            <a:spLocks noChangeArrowheads="1"/>
          </p:cNvSpPr>
          <p:nvPr/>
        </p:nvSpPr>
        <p:spPr bwMode="auto">
          <a:xfrm>
            <a:off x="683895" y="1237615"/>
            <a:ext cx="5306695" cy="1569720"/>
          </a:xfrm>
          <a:prstGeom prst="rect">
            <a:avLst/>
          </a:prstGeom>
          <a:noFill/>
          <a:ln>
            <a:noFill/>
          </a:ln>
        </p:spPr>
        <p:txBody>
          <a:bodyPr wrap="square">
            <a:spAutoFit/>
          </a:bodyPr>
          <a:lstStyle/>
          <a:p>
            <a:pPr>
              <a:lnSpc>
                <a:spcPct val="130000"/>
              </a:lnSpc>
            </a:pPr>
            <a:r>
              <a:rPr lang="zh-CN" altLang="en-US" sz="1400" b="1" i="1" dirty="0">
                <a:solidFill>
                  <a:schemeClr val="tx1">
                    <a:lumMod val="85000"/>
                    <a:lumOff val="15000"/>
                  </a:schemeClr>
                </a:solidFill>
                <a:latin typeface="微软雅黑" panose="020B0503020204020204" pitchFamily="34" charset="-122"/>
                <a:ea typeface="微软雅黑" panose="020B0503020204020204" pitchFamily="34" charset="-122"/>
              </a:rPr>
              <a:t>研究内容：</a:t>
            </a:r>
          </a:p>
          <a:p>
            <a:pPr>
              <a:lnSpc>
                <a:spcPct val="130000"/>
              </a:lnSpc>
            </a:pPr>
            <a:r>
              <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1、OA对小鼠免疫功能的影响：以不同剂量的OA作用于各组小鼠，测定免疫器官指数，观察其变化情况。</a:t>
            </a:r>
          </a:p>
          <a:p>
            <a:pPr>
              <a:lnSpc>
                <a:spcPct val="130000"/>
              </a:lnSpc>
            </a:pPr>
            <a:r>
              <a:rPr lang="en-US" altLang="zh-CN" sz="1200"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2、OA对肠道黏膜屏障的影响：以不同剂量的OA作用于小鼠，计数肠道派氏淋巴结。通过HE染色观察肠道黏膜屏障完整性，利用ELISA技术测定OA对肠道黏膜免疫系统三种因子sIgA、IL-4与IFN-γ合成与分泌的影响。</a:t>
            </a:r>
          </a:p>
        </p:txBody>
      </p:sp>
      <p:sp>
        <p:nvSpPr>
          <p:cNvPr id="1048677" name="TextBox 8"/>
          <p:cNvSpPr txBox="1"/>
          <p:nvPr/>
        </p:nvSpPr>
        <p:spPr>
          <a:xfrm>
            <a:off x="3347579" y="2931661"/>
            <a:ext cx="2016224" cy="306705"/>
          </a:xfrm>
          <a:prstGeom prst="rect">
            <a:avLst/>
          </a:prstGeom>
          <a:noFill/>
        </p:spPr>
        <p:txBody>
          <a:bodyPr wrap="square" rtlCol="0">
            <a:spAutoFit/>
          </a:bodyPr>
          <a:lstStyle/>
          <a:p>
            <a:r>
              <a:rPr lang="zh-CN" altLang="en-US" sz="1400" b="1" i="1" dirty="0">
                <a:solidFill>
                  <a:schemeClr val="tx1">
                    <a:lumMod val="85000"/>
                    <a:lumOff val="15000"/>
                  </a:schemeClr>
                </a:solidFill>
                <a:latin typeface="微软雅黑" panose="020B0503020204020204" pitchFamily="34" charset="-122"/>
                <a:ea typeface="微软雅黑" panose="020B0503020204020204" pitchFamily="34" charset="-122"/>
              </a:rPr>
              <a:t>技术路线</a:t>
            </a:r>
            <a:r>
              <a:rPr lang="zh-CN" altLang="en-US" sz="1400" b="1" dirty="0">
                <a:solidFill>
                  <a:schemeClr val="tx1">
                    <a:lumMod val="85000"/>
                    <a:lumOff val="15000"/>
                  </a:schemeClr>
                </a:solidFill>
                <a:latin typeface="微软雅黑" panose="020B0503020204020204" pitchFamily="34" charset="-122"/>
                <a:ea typeface="微软雅黑" panose="020B0503020204020204" pitchFamily="34" charset="-122"/>
              </a:rPr>
              <a:t>：</a:t>
            </a:r>
          </a:p>
        </p:txBody>
      </p:sp>
      <p:sp>
        <p:nvSpPr>
          <p:cNvPr id="1048678" name="TextBox 10"/>
          <p:cNvSpPr txBox="1"/>
          <p:nvPr/>
        </p:nvSpPr>
        <p:spPr>
          <a:xfrm>
            <a:off x="107950" y="771525"/>
            <a:ext cx="4009390" cy="398780"/>
          </a:xfrm>
          <a:prstGeom prst="rect">
            <a:avLst/>
          </a:prstGeom>
          <a:noFill/>
        </p:spPr>
        <p:txBody>
          <a:bodyPr wrap="square" rtlCol="0">
            <a:spAutoFit/>
          </a:bodyPr>
          <a:lstStyle/>
          <a:p>
            <a:pPr marL="342900" indent="-342900">
              <a:buFont typeface="Arial" panose="020B0604020202020204" pitchFamily="34" charset="0"/>
              <a:buChar char="•"/>
            </a:pP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大创</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48679" name="平行四边形 11"/>
          <p:cNvSpPr/>
          <p:nvPr/>
        </p:nvSpPr>
        <p:spPr>
          <a:xfrm>
            <a:off x="179011" y="271086"/>
            <a:ext cx="2664296" cy="432048"/>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80" name="文本框 12"/>
          <p:cNvSpPr txBox="1"/>
          <p:nvPr/>
        </p:nvSpPr>
        <p:spPr>
          <a:xfrm>
            <a:off x="539750" y="320675"/>
            <a:ext cx="1911350" cy="337185"/>
          </a:xfrm>
          <a:prstGeom prst="rect">
            <a:avLst/>
          </a:prstGeom>
          <a:noFill/>
        </p:spPr>
        <p:txBody>
          <a:bodyPr wrap="square" rtlCol="0">
            <a:sp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个人基本信息</a:t>
            </a:r>
          </a:p>
        </p:txBody>
      </p:sp>
      <p:sp>
        <p:nvSpPr>
          <p:cNvPr id="1048681" name="平行四边形 25"/>
          <p:cNvSpPr/>
          <p:nvPr/>
        </p:nvSpPr>
        <p:spPr>
          <a:xfrm>
            <a:off x="3131761" y="272356"/>
            <a:ext cx="2664296" cy="432048"/>
          </a:xfrm>
          <a:prstGeom prst="parallelogram">
            <a:avLst>
              <a:gd name="adj" fmla="val 38803"/>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微软雅黑" panose="020B0503020204020204" pitchFamily="34" charset="-122"/>
                <a:ea typeface="微软雅黑" panose="020B0503020204020204" pitchFamily="34" charset="-122"/>
                <a:sym typeface="+mn-ea"/>
              </a:rPr>
              <a:t>学术竞赛经历</a:t>
            </a:r>
            <a:endParaRPr lang="zh-CN" altLang="en-US" b="1"/>
          </a:p>
        </p:txBody>
      </p:sp>
      <p:sp>
        <p:nvSpPr>
          <p:cNvPr id="1048682" name="平行四边形 26"/>
          <p:cNvSpPr/>
          <p:nvPr/>
        </p:nvSpPr>
        <p:spPr>
          <a:xfrm>
            <a:off x="6084570" y="319405"/>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校园经历</a:t>
            </a:r>
          </a:p>
        </p:txBody>
      </p:sp>
      <p:pic>
        <p:nvPicPr>
          <p:cNvPr id="2097167" name="图片 14" descr="0d39c7edfd1a83f9c455b91f2de19bdd"/>
          <p:cNvPicPr>
            <a:picLocks noChangeAspect="1"/>
          </p:cNvPicPr>
          <p:nvPr/>
        </p:nvPicPr>
        <p:blipFill>
          <a:blip r:embed="rId2"/>
          <a:stretch>
            <a:fillRect/>
          </a:stretch>
        </p:blipFill>
        <p:spPr>
          <a:xfrm>
            <a:off x="107950" y="4083685"/>
            <a:ext cx="939165" cy="920115"/>
          </a:xfrm>
          <a:prstGeom prst="rect">
            <a:avLst/>
          </a:prstGeom>
        </p:spPr>
      </p:pic>
      <p:pic>
        <p:nvPicPr>
          <p:cNvPr id="2097168" name="图片 15" descr="截屏2022-09-13 23.58.40"/>
          <p:cNvPicPr>
            <a:picLocks noChangeAspect="1"/>
          </p:cNvPicPr>
          <p:nvPr/>
        </p:nvPicPr>
        <p:blipFill>
          <a:blip r:embed="rId3"/>
          <a:stretch>
            <a:fillRect/>
          </a:stretch>
        </p:blipFill>
        <p:spPr>
          <a:xfrm>
            <a:off x="4500245" y="3075305"/>
            <a:ext cx="4009390" cy="14084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48678"/>
                                        </p:tgtEl>
                                        <p:attrNameLst>
                                          <p:attrName>style.visibility</p:attrName>
                                        </p:attrNameLst>
                                      </p:cBhvr>
                                      <p:to>
                                        <p:strVal val="visible"/>
                                      </p:to>
                                    </p:set>
                                    <p:anim calcmode="lin" valueType="num">
                                      <p:cBhvr additive="base">
                                        <p:cTn id="7" dur="500" fill="hold"/>
                                        <p:tgtEl>
                                          <p:spTgt spid="1048678"/>
                                        </p:tgtEl>
                                        <p:attrNameLst>
                                          <p:attrName>ppt_x</p:attrName>
                                        </p:attrNameLst>
                                      </p:cBhvr>
                                      <p:tavLst>
                                        <p:tav tm="0">
                                          <p:val>
                                            <p:strVal val="#ppt_x"/>
                                          </p:val>
                                        </p:tav>
                                        <p:tav tm="100000">
                                          <p:val>
                                            <p:strVal val="#ppt_x"/>
                                          </p:val>
                                        </p:tav>
                                      </p:tavLst>
                                    </p:anim>
                                    <p:anim calcmode="lin" valueType="num">
                                      <p:cBhvr additive="base">
                                        <p:cTn id="8" dur="500" fill="hold"/>
                                        <p:tgtEl>
                                          <p:spTgt spid="104867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48676"/>
                                        </p:tgtEl>
                                        <p:attrNameLst>
                                          <p:attrName>style.visibility</p:attrName>
                                        </p:attrNameLst>
                                      </p:cBhvr>
                                      <p:to>
                                        <p:strVal val="visible"/>
                                      </p:to>
                                    </p:set>
                                    <p:anim calcmode="lin" valueType="num">
                                      <p:cBhvr additive="base">
                                        <p:cTn id="13" dur="500" fill="hold"/>
                                        <p:tgtEl>
                                          <p:spTgt spid="1048676"/>
                                        </p:tgtEl>
                                        <p:attrNameLst>
                                          <p:attrName>ppt_x</p:attrName>
                                        </p:attrNameLst>
                                      </p:cBhvr>
                                      <p:tavLst>
                                        <p:tav tm="0">
                                          <p:val>
                                            <p:strVal val="#ppt_x"/>
                                          </p:val>
                                        </p:tav>
                                        <p:tav tm="100000">
                                          <p:val>
                                            <p:strVal val="#ppt_x"/>
                                          </p:val>
                                        </p:tav>
                                      </p:tavLst>
                                    </p:anim>
                                    <p:anim calcmode="lin" valueType="num">
                                      <p:cBhvr additive="base">
                                        <p:cTn id="14" dur="500" fill="hold"/>
                                        <p:tgtEl>
                                          <p:spTgt spid="104867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048677"/>
                                        </p:tgtEl>
                                        <p:attrNameLst>
                                          <p:attrName>style.visibility</p:attrName>
                                        </p:attrNameLst>
                                      </p:cBhvr>
                                      <p:to>
                                        <p:strVal val="visible"/>
                                      </p:to>
                                    </p:set>
                                    <p:anim calcmode="lin" valueType="num">
                                      <p:cBhvr additive="base">
                                        <p:cTn id="19" dur="500" fill="hold"/>
                                        <p:tgtEl>
                                          <p:spTgt spid="1048677"/>
                                        </p:tgtEl>
                                        <p:attrNameLst>
                                          <p:attrName>ppt_x</p:attrName>
                                        </p:attrNameLst>
                                      </p:cBhvr>
                                      <p:tavLst>
                                        <p:tav tm="0">
                                          <p:val>
                                            <p:strVal val="#ppt_x"/>
                                          </p:val>
                                        </p:tav>
                                        <p:tav tm="100000">
                                          <p:val>
                                            <p:strVal val="#ppt_x"/>
                                          </p:val>
                                        </p:tav>
                                      </p:tavLst>
                                    </p:anim>
                                    <p:anim calcmode="lin" valueType="num">
                                      <p:cBhvr additive="base">
                                        <p:cTn id="20" dur="500" fill="hold"/>
                                        <p:tgtEl>
                                          <p:spTgt spid="104867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097168"/>
                                        </p:tgtEl>
                                        <p:attrNameLst>
                                          <p:attrName>style.visibility</p:attrName>
                                        </p:attrNameLst>
                                      </p:cBhvr>
                                      <p:to>
                                        <p:strVal val="visible"/>
                                      </p:to>
                                    </p:set>
                                    <p:anim calcmode="lin" valueType="num">
                                      <p:cBhvr additive="base">
                                        <p:cTn id="25" dur="500" fill="hold"/>
                                        <p:tgtEl>
                                          <p:spTgt spid="2097168"/>
                                        </p:tgtEl>
                                        <p:attrNameLst>
                                          <p:attrName>ppt_x</p:attrName>
                                        </p:attrNameLst>
                                      </p:cBhvr>
                                      <p:tavLst>
                                        <p:tav tm="0">
                                          <p:val>
                                            <p:strVal val="#ppt_x"/>
                                          </p:val>
                                        </p:tav>
                                        <p:tav tm="100000">
                                          <p:val>
                                            <p:strVal val="#ppt_x"/>
                                          </p:val>
                                        </p:tav>
                                      </p:tavLst>
                                    </p:anim>
                                    <p:anim calcmode="lin" valueType="num">
                                      <p:cBhvr additive="base">
                                        <p:cTn id="26" dur="500" fill="hold"/>
                                        <p:tgtEl>
                                          <p:spTgt spid="209716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76" grpId="0"/>
      <p:bldP spid="1048676" grpId="1"/>
      <p:bldP spid="1048677" grpId="0"/>
      <p:bldP spid="1048677" grpId="1"/>
      <p:bldP spid="1048678" grpId="0"/>
      <p:bldP spid="1048678"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45736" name="直接连接符 1"/>
          <p:cNvCxnSpPr>
            <a:cxnSpLocks/>
            <a:stCxn id="3" idx="5"/>
          </p:cNvCxnSpPr>
          <p:nvPr/>
        </p:nvCxnSpPr>
        <p:spPr>
          <a:xfrm>
            <a:off x="-240720" y="477585"/>
            <a:ext cx="9421232" cy="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45737" name="直接连接符 15"/>
          <p:cNvCxnSpPr>
            <a:cxnSpLocks/>
          </p:cNvCxnSpPr>
          <p:nvPr/>
        </p:nvCxnSpPr>
        <p:spPr>
          <a:xfrm flipH="1">
            <a:off x="4546647" y="1739975"/>
            <a:ext cx="6725" cy="2949944"/>
          </a:xfrm>
          <a:prstGeom prst="line">
            <a:avLst/>
          </a:prstGeom>
          <a:ln w="254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48683" name="矩形 4"/>
          <p:cNvSpPr>
            <a:spLocks noChangeArrowheads="1"/>
          </p:cNvSpPr>
          <p:nvPr/>
        </p:nvSpPr>
        <p:spPr bwMode="auto">
          <a:xfrm>
            <a:off x="611505" y="1739900"/>
            <a:ext cx="3556635" cy="2489200"/>
          </a:xfrm>
          <a:prstGeom prst="rect">
            <a:avLst/>
          </a:prstGeom>
          <a:noFill/>
          <a:ln>
            <a:noFill/>
          </a:ln>
        </p:spPr>
        <p:txBody>
          <a:bodyPr wrap="square">
            <a:spAutoFit/>
          </a:bodyPr>
          <a:lstStyle/>
          <a:p>
            <a:pPr>
              <a:lnSpc>
                <a:spcPct val="130000"/>
              </a:lnSpc>
            </a:pP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rPr>
              <a:t>流式细胞术(flowcytometry，FCM)</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是利用流式细胞仪对于处在快速直线流动状态中的细胞或生物颗粒同时进行多参数、快速定量分析和分选的高新技术。其特点是第一，只要样本制备成单个细胞或生物颗粒悬液均可以分析。第二，测量速度快，每秒中可以测量数千个乃至数万个细胞。第三，同时测量每个细胞的多参数特征。第四，在进行细胞特征分析的同时可以把指定特征的细胞分离出来，以便对特定细胞做进一步培养、克隆化、观察或进行某些实验，这就是分选技术。</a:t>
            </a:r>
          </a:p>
        </p:txBody>
      </p:sp>
      <p:sp>
        <p:nvSpPr>
          <p:cNvPr id="1048684" name="圆角矩形 8"/>
          <p:cNvSpPr/>
          <p:nvPr/>
        </p:nvSpPr>
        <p:spPr>
          <a:xfrm>
            <a:off x="3060065" y="1275080"/>
            <a:ext cx="2950845" cy="262890"/>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85" name="矩形 9"/>
          <p:cNvSpPr>
            <a:spLocks noChangeArrowheads="1"/>
          </p:cNvSpPr>
          <p:nvPr/>
        </p:nvSpPr>
        <p:spPr bwMode="auto">
          <a:xfrm>
            <a:off x="4932045" y="1694815"/>
            <a:ext cx="4152900" cy="3208655"/>
          </a:xfrm>
          <a:prstGeom prst="rect">
            <a:avLst/>
          </a:prstGeom>
          <a:noFill/>
          <a:ln>
            <a:noFill/>
          </a:ln>
        </p:spPr>
        <p:txBody>
          <a:bodyPr wrap="square">
            <a:spAutoFit/>
          </a:bodyPr>
          <a:lstStyle/>
          <a:p>
            <a:pPr>
              <a:lnSpc>
                <a:spcPct val="130000"/>
              </a:lnSpc>
            </a:pPr>
            <a:r>
              <a:rPr lang="en-US" sz="1200" b="1"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1200" b="1" dirty="0">
                <a:solidFill>
                  <a:schemeClr val="tx1">
                    <a:lumMod val="85000"/>
                    <a:lumOff val="15000"/>
                  </a:schemeClr>
                </a:solidFill>
                <a:latin typeface="微软雅黑" panose="020B0503020204020204" pitchFamily="34" charset="-122"/>
                <a:ea typeface="微软雅黑" panose="020B0503020204020204" pitchFamily="34" charset="-122"/>
                <a:sym typeface="+mn-ea"/>
              </a:rPr>
              <a:t>酶联免疫吸附(ELISA)实验</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sym typeface="+mn-ea"/>
              </a:rPr>
              <a:t>可以：①免疫酶染色各种细胞内成份的定位。②研究抗酶抗体的合成。③显现微量的免疫沉淀反应。④定量检测体液中抗原或抗体成份。实验原理：本法首先也是用特异性抗体包被于固相载体，经洗涤后加入含有抗原之待测样品，如待检样品中有相应抗原存在，即可与包被干周相载体上的特异性抗体结合经保温孵育洗涤后，即可加入酶标记特异性抗体，再经孵育洗涤后，加底物显色进行测定，底物降解的量即为欲测抗原的量。这种方法欲测的抗原必须有两个可以与抗体结合的部位，因为其一端要包被于固相载体上的抗体作用，而另一端则要与酶标记特异性抗体作用。因此，不能用于分子量小于5000的半抗原之类的抗原测定。</a:t>
            </a:r>
            <a:endPar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30000"/>
              </a:lnSpc>
            </a:pPr>
            <a:endParaRPr lang="en-US" sz="1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48686" name="TextBox 23"/>
          <p:cNvSpPr txBox="1"/>
          <p:nvPr/>
        </p:nvSpPr>
        <p:spPr>
          <a:xfrm>
            <a:off x="3449955" y="1222375"/>
            <a:ext cx="2244725" cy="368300"/>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大创中所需的技术</a:t>
            </a:r>
          </a:p>
        </p:txBody>
      </p:sp>
      <p:sp>
        <p:nvSpPr>
          <p:cNvPr id="1048687" name="平行四边形 25"/>
          <p:cNvSpPr/>
          <p:nvPr/>
        </p:nvSpPr>
        <p:spPr>
          <a:xfrm>
            <a:off x="3137476" y="272356"/>
            <a:ext cx="2664296" cy="432048"/>
          </a:xfrm>
          <a:prstGeom prst="parallelogram">
            <a:avLst>
              <a:gd name="adj" fmla="val 38803"/>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微软雅黑" panose="020B0503020204020204" pitchFamily="34" charset="-122"/>
                <a:ea typeface="微软雅黑" panose="020B0503020204020204" pitchFamily="34" charset="-122"/>
                <a:sym typeface="+mn-ea"/>
              </a:rPr>
              <a:t>学术竞赛经历</a:t>
            </a:r>
            <a:endParaRPr lang="zh-CN" altLang="en-US" b="1"/>
          </a:p>
        </p:txBody>
      </p:sp>
      <p:sp>
        <p:nvSpPr>
          <p:cNvPr id="1048688" name="平行四边形 26"/>
          <p:cNvSpPr/>
          <p:nvPr/>
        </p:nvSpPr>
        <p:spPr>
          <a:xfrm>
            <a:off x="6156325" y="272415"/>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校园经历</a:t>
            </a:r>
          </a:p>
        </p:txBody>
      </p:sp>
      <p:sp>
        <p:nvSpPr>
          <p:cNvPr id="1048689" name="平行四边形 10"/>
          <p:cNvSpPr/>
          <p:nvPr/>
        </p:nvSpPr>
        <p:spPr>
          <a:xfrm>
            <a:off x="251460" y="272415"/>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个人基本经历</a:t>
            </a:r>
          </a:p>
        </p:txBody>
      </p:sp>
      <p:pic>
        <p:nvPicPr>
          <p:cNvPr id="2097169" name="图片 13" descr="0d39c7edfd1a83f9c455b91f2de19bdd"/>
          <p:cNvPicPr>
            <a:picLocks noChangeAspect="1"/>
          </p:cNvPicPr>
          <p:nvPr/>
        </p:nvPicPr>
        <p:blipFill>
          <a:blip r:embed="rId2"/>
          <a:stretch>
            <a:fillRect/>
          </a:stretch>
        </p:blipFill>
        <p:spPr>
          <a:xfrm>
            <a:off x="4102100" y="4293870"/>
            <a:ext cx="895985" cy="877570"/>
          </a:xfrm>
          <a:prstGeom prst="rect">
            <a:avLst/>
          </a:prstGeom>
        </p:spPr>
      </p:pic>
      <p:sp>
        <p:nvSpPr>
          <p:cNvPr id="1048690" name="TextBox 10"/>
          <p:cNvSpPr txBox="1"/>
          <p:nvPr/>
        </p:nvSpPr>
        <p:spPr>
          <a:xfrm>
            <a:off x="251460" y="843280"/>
            <a:ext cx="4009390" cy="398780"/>
          </a:xfrm>
          <a:prstGeom prst="rect">
            <a:avLst/>
          </a:prstGeom>
          <a:noFill/>
        </p:spPr>
        <p:txBody>
          <a:bodyPr wrap="square" rtlCol="0">
            <a:spAutoFit/>
          </a:bodyPr>
          <a:lstStyle/>
          <a:p>
            <a:pPr marL="342900" indent="-342900">
              <a:buFont typeface="Arial" panose="020B0604020202020204" pitchFamily="34" charset="0"/>
              <a:buChar char="•"/>
            </a:pP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大创</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145737"/>
                                        </p:tgtEl>
                                        <p:attrNameLst>
                                          <p:attrName>style.visibility</p:attrName>
                                        </p:attrNameLst>
                                      </p:cBhvr>
                                      <p:to>
                                        <p:strVal val="visible"/>
                                      </p:to>
                                    </p:set>
                                    <p:animEffect transition="in" filter="wipe(up)">
                                      <p:cBhvr>
                                        <p:cTn id="7" dur="500"/>
                                        <p:tgtEl>
                                          <p:spTgt spid="314573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1048683"/>
                                        </p:tgtEl>
                                        <p:attrNameLst>
                                          <p:attrName>style.visibility</p:attrName>
                                        </p:attrNameLst>
                                      </p:cBhvr>
                                      <p:to>
                                        <p:strVal val="visible"/>
                                      </p:to>
                                    </p:set>
                                    <p:animEffect transition="in" filter="wheel(1)">
                                      <p:cBhvr>
                                        <p:cTn id="12" dur="2000"/>
                                        <p:tgtEl>
                                          <p:spTgt spid="1048683"/>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ntr" presetSubtype="16" fill="hold" grpId="0" nodeType="clickEffect">
                                  <p:stCondLst>
                                    <p:cond delay="0"/>
                                  </p:stCondLst>
                                  <p:childTnLst>
                                    <p:set>
                                      <p:cBhvr>
                                        <p:cTn id="16" dur="1" fill="hold">
                                          <p:stCondLst>
                                            <p:cond delay="0"/>
                                          </p:stCondLst>
                                        </p:cTn>
                                        <p:tgtEl>
                                          <p:spTgt spid="1048685"/>
                                        </p:tgtEl>
                                        <p:attrNameLst>
                                          <p:attrName>style.visibility</p:attrName>
                                        </p:attrNameLst>
                                      </p:cBhvr>
                                      <p:to>
                                        <p:strVal val="visible"/>
                                      </p:to>
                                    </p:set>
                                    <p:animEffect transition="in" filter="diamond(in)">
                                      <p:cBhvr>
                                        <p:cTn id="17" dur="2000"/>
                                        <p:tgtEl>
                                          <p:spTgt spid="1048685"/>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1048690"/>
                                        </p:tgtEl>
                                        <p:attrNameLst>
                                          <p:attrName>style.visibility</p:attrName>
                                        </p:attrNameLst>
                                      </p:cBhvr>
                                      <p:to>
                                        <p:strVal val="visible"/>
                                      </p:to>
                                    </p:set>
                                    <p:anim calcmode="lin" valueType="num">
                                      <p:cBhvr additive="base">
                                        <p:cTn id="22" dur="500" fill="hold"/>
                                        <p:tgtEl>
                                          <p:spTgt spid="1048690"/>
                                        </p:tgtEl>
                                        <p:attrNameLst>
                                          <p:attrName>ppt_x</p:attrName>
                                        </p:attrNameLst>
                                      </p:cBhvr>
                                      <p:tavLst>
                                        <p:tav tm="0">
                                          <p:val>
                                            <p:strVal val="#ppt_x"/>
                                          </p:val>
                                        </p:tav>
                                        <p:tav tm="100000">
                                          <p:val>
                                            <p:strVal val="#ppt_x"/>
                                          </p:val>
                                        </p:tav>
                                      </p:tavLst>
                                    </p:anim>
                                    <p:anim calcmode="lin" valueType="num">
                                      <p:cBhvr additive="base">
                                        <p:cTn id="23" dur="500" fill="hold"/>
                                        <p:tgtEl>
                                          <p:spTgt spid="104869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83" grpId="0"/>
      <p:bldP spid="1048683" grpId="1"/>
      <p:bldP spid="1048685" grpId="0"/>
      <p:bldP spid="1048685" grpId="1"/>
      <p:bldP spid="1048690" grpId="0"/>
      <p:bldP spid="1048690"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45738" name="直接连接符 1"/>
          <p:cNvCxnSpPr>
            <a:cxnSpLocks/>
            <a:stCxn id="3" idx="5"/>
          </p:cNvCxnSpPr>
          <p:nvPr/>
        </p:nvCxnSpPr>
        <p:spPr>
          <a:xfrm>
            <a:off x="-240720" y="477585"/>
            <a:ext cx="9421232" cy="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048691" name="右箭头 3"/>
          <p:cNvSpPr/>
          <p:nvPr/>
        </p:nvSpPr>
        <p:spPr>
          <a:xfrm>
            <a:off x="2699787" y="1456452"/>
            <a:ext cx="5472608" cy="1368152"/>
          </a:xfrm>
          <a:prstGeom prst="rightArrow">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92" name="右箭头 4"/>
          <p:cNvSpPr/>
          <p:nvPr/>
        </p:nvSpPr>
        <p:spPr>
          <a:xfrm>
            <a:off x="1403891" y="2965073"/>
            <a:ext cx="5472608" cy="1368152"/>
          </a:xfrm>
          <a:prstGeom prst="rightArrow">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93" name="矩形 6"/>
          <p:cNvSpPr>
            <a:spLocks noChangeArrowheads="1"/>
          </p:cNvSpPr>
          <p:nvPr/>
        </p:nvSpPr>
        <p:spPr bwMode="auto">
          <a:xfrm>
            <a:off x="3204210" y="1779270"/>
            <a:ext cx="3787775" cy="650240"/>
          </a:xfrm>
          <a:prstGeom prst="rect">
            <a:avLst/>
          </a:prstGeom>
          <a:noFill/>
          <a:ln>
            <a:noFill/>
          </a:ln>
        </p:spPr>
        <p:txBody>
          <a:bodyPr wrap="square">
            <a:spAutoFit/>
          </a:bodyPr>
          <a:lstStyle/>
          <a:p>
            <a:pPr>
              <a:lnSpc>
                <a:spcPct val="130000"/>
              </a:lnSpc>
            </a:pPr>
            <a:r>
              <a:rPr lang="zh-CN" altLang="en-US" sz="1400" b="1">
                <a:solidFill>
                  <a:schemeClr val="bg1"/>
                </a:solidFill>
                <a:latin typeface="黑体" charset="0"/>
                <a:ea typeface="黑体" charset="0"/>
                <a:cs typeface="黑体" charset="0"/>
                <a:sym typeface="+mn-lt"/>
              </a:rPr>
              <a:t>我们从多角度探讨</a:t>
            </a:r>
            <a:r>
              <a:rPr lang="en-US" altLang="zh-CN" sz="1400" b="1">
                <a:solidFill>
                  <a:schemeClr val="bg1"/>
                </a:solidFill>
                <a:latin typeface="黑体" charset="0"/>
                <a:ea typeface="黑体" charset="0"/>
                <a:cs typeface="黑体" charset="0"/>
                <a:sym typeface="+mn-lt"/>
              </a:rPr>
              <a:t>OA</a:t>
            </a:r>
            <a:r>
              <a:rPr lang="zh-CN" altLang="en-US" sz="1400" b="1">
                <a:solidFill>
                  <a:schemeClr val="bg1"/>
                </a:solidFill>
                <a:latin typeface="黑体" charset="0"/>
                <a:ea typeface="黑体" charset="0"/>
                <a:cs typeface="黑体" charset="0"/>
                <a:sym typeface="+mn-lt"/>
              </a:rPr>
              <a:t>对化疗诱导免疫抑制小鼠肠道黏膜免疫屏障的影响，具有理论创新性。</a:t>
            </a:r>
            <a:endParaRPr lang="zh-CN" altLang="en-US" sz="1400" b="1" dirty="0">
              <a:solidFill>
                <a:schemeClr val="bg1"/>
              </a:solidFill>
              <a:latin typeface="黑体" charset="0"/>
              <a:ea typeface="黑体" charset="0"/>
              <a:cs typeface="黑体" charset="0"/>
              <a:sym typeface="+mn-lt"/>
            </a:endParaRPr>
          </a:p>
        </p:txBody>
      </p:sp>
      <p:sp>
        <p:nvSpPr>
          <p:cNvPr id="1048694" name="TextBox 7"/>
          <p:cNvSpPr txBox="1"/>
          <p:nvPr/>
        </p:nvSpPr>
        <p:spPr>
          <a:xfrm>
            <a:off x="1115462" y="1249065"/>
            <a:ext cx="3600400" cy="306705"/>
          </a:xfrm>
          <a:prstGeom prst="rect">
            <a:avLst/>
          </a:prstGeom>
          <a:noFill/>
        </p:spPr>
        <p:txBody>
          <a:bodyPr wrap="square" rtlCol="0">
            <a:spAutoFit/>
          </a:bodyPr>
          <a:lstStyle/>
          <a:p>
            <a:r>
              <a:rPr lang="zh-CN" altLang="en-US" sz="1400" b="1" i="1" dirty="0">
                <a:solidFill>
                  <a:schemeClr val="tx1"/>
                </a:solidFill>
                <a:latin typeface="微软雅黑" panose="020B0503020204020204" pitchFamily="34" charset="-122"/>
                <a:ea typeface="微软雅黑" panose="020B0503020204020204" pitchFamily="34" charset="-122"/>
                <a:sym typeface="+mn-ea"/>
              </a:rPr>
              <a:t>项目的特色创新</a:t>
            </a:r>
          </a:p>
        </p:txBody>
      </p:sp>
      <p:sp>
        <p:nvSpPr>
          <p:cNvPr id="1048695" name="矩形 8"/>
          <p:cNvSpPr>
            <a:spLocks noChangeArrowheads="1"/>
          </p:cNvSpPr>
          <p:nvPr/>
        </p:nvSpPr>
        <p:spPr bwMode="auto">
          <a:xfrm>
            <a:off x="2339987" y="3291797"/>
            <a:ext cx="3015025" cy="650240"/>
          </a:xfrm>
          <a:prstGeom prst="rect">
            <a:avLst/>
          </a:prstGeom>
          <a:noFill/>
          <a:ln>
            <a:noFill/>
          </a:ln>
        </p:spPr>
        <p:txBody>
          <a:bodyPr wrap="square">
            <a:spAutoFit/>
          </a:bodyPr>
          <a:lstStyle/>
          <a:p>
            <a:pPr>
              <a:lnSpc>
                <a:spcPct val="130000"/>
              </a:lnSpc>
            </a:pPr>
            <a:r>
              <a:rPr lang="zh-CN" altLang="en-US" sz="1400" b="1">
                <a:solidFill>
                  <a:schemeClr val="bg1"/>
                </a:solidFill>
                <a:latin typeface="黑体" charset="0"/>
                <a:ea typeface="黑体" charset="0"/>
                <a:sym typeface="+mn-ea"/>
              </a:rPr>
              <a:t>我们的研究有望助力龙江经济振兴，具有应用创新性。</a:t>
            </a:r>
            <a:endParaRPr lang="zh-CN" altLang="en-US" sz="1400" b="1" dirty="0">
              <a:solidFill>
                <a:schemeClr val="bg1"/>
              </a:solidFill>
              <a:latin typeface="黑体" charset="0"/>
              <a:ea typeface="黑体" charset="0"/>
              <a:sym typeface="+mn-ea"/>
            </a:endParaRPr>
          </a:p>
        </p:txBody>
      </p:sp>
      <p:sp>
        <p:nvSpPr>
          <p:cNvPr id="1048696" name="TextBox 10"/>
          <p:cNvSpPr txBox="1"/>
          <p:nvPr/>
        </p:nvSpPr>
        <p:spPr>
          <a:xfrm>
            <a:off x="107950" y="777240"/>
            <a:ext cx="4009390" cy="398780"/>
          </a:xfrm>
          <a:prstGeom prst="rect">
            <a:avLst/>
          </a:prstGeom>
          <a:noFill/>
        </p:spPr>
        <p:txBody>
          <a:bodyPr wrap="square" rtlCol="0">
            <a:spAutoFit/>
          </a:bodyPr>
          <a:lstStyle/>
          <a:p>
            <a:pPr marL="342900" indent="-342900">
              <a:buFont typeface="Arial" panose="020B0604020202020204" pitchFamily="34" charset="0"/>
              <a:buChar char="•"/>
            </a:pP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大创</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48697" name="平行四边形 25"/>
          <p:cNvSpPr/>
          <p:nvPr/>
        </p:nvSpPr>
        <p:spPr>
          <a:xfrm>
            <a:off x="3137476" y="272356"/>
            <a:ext cx="2664296" cy="432048"/>
          </a:xfrm>
          <a:prstGeom prst="parallelogram">
            <a:avLst>
              <a:gd name="adj" fmla="val 38803"/>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微软雅黑" panose="020B0503020204020204" pitchFamily="34" charset="-122"/>
                <a:ea typeface="微软雅黑" panose="020B0503020204020204" pitchFamily="34" charset="-122"/>
                <a:sym typeface="+mn-ea"/>
              </a:rPr>
              <a:t>学术竞赛经历</a:t>
            </a:r>
            <a:endParaRPr lang="zh-CN" altLang="en-US" b="1"/>
          </a:p>
        </p:txBody>
      </p:sp>
      <p:sp>
        <p:nvSpPr>
          <p:cNvPr id="1048698" name="平行四边形 26"/>
          <p:cNvSpPr/>
          <p:nvPr/>
        </p:nvSpPr>
        <p:spPr>
          <a:xfrm>
            <a:off x="6156325" y="272415"/>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校园经历</a:t>
            </a:r>
          </a:p>
        </p:txBody>
      </p:sp>
      <p:sp>
        <p:nvSpPr>
          <p:cNvPr id="1048699" name="平行四边形 12"/>
          <p:cNvSpPr/>
          <p:nvPr/>
        </p:nvSpPr>
        <p:spPr>
          <a:xfrm>
            <a:off x="179705" y="272415"/>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个人基本信息</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48695"/>
                                        </p:tgtEl>
                                        <p:attrNameLst>
                                          <p:attrName>style.visibility</p:attrName>
                                        </p:attrNameLst>
                                      </p:cBhvr>
                                      <p:to>
                                        <p:strVal val="visible"/>
                                      </p:to>
                                    </p:set>
                                    <p:animEffect transition="in" filter="fade">
                                      <p:cBhvr>
                                        <p:cTn id="7" dur="1000"/>
                                        <p:tgtEl>
                                          <p:spTgt spid="1048695"/>
                                        </p:tgtEl>
                                      </p:cBhvr>
                                    </p:animEffect>
                                    <p:anim calcmode="lin" valueType="num">
                                      <p:cBhvr>
                                        <p:cTn id="8" dur="1000" fill="hold"/>
                                        <p:tgtEl>
                                          <p:spTgt spid="1048695"/>
                                        </p:tgtEl>
                                        <p:attrNameLst>
                                          <p:attrName>ppt_x</p:attrName>
                                        </p:attrNameLst>
                                      </p:cBhvr>
                                      <p:tavLst>
                                        <p:tav tm="0">
                                          <p:val>
                                            <p:strVal val="#ppt_x"/>
                                          </p:val>
                                        </p:tav>
                                        <p:tav tm="100000">
                                          <p:val>
                                            <p:strVal val="#ppt_x"/>
                                          </p:val>
                                        </p:tav>
                                      </p:tavLst>
                                    </p:anim>
                                    <p:anim calcmode="lin" valueType="num">
                                      <p:cBhvr>
                                        <p:cTn id="9" dur="1000" fill="hold"/>
                                        <p:tgtEl>
                                          <p:spTgt spid="104869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048696"/>
                                        </p:tgtEl>
                                        <p:attrNameLst>
                                          <p:attrName>style.visibility</p:attrName>
                                        </p:attrNameLst>
                                      </p:cBhvr>
                                      <p:to>
                                        <p:strVal val="visible"/>
                                      </p:to>
                                    </p:set>
                                    <p:anim calcmode="lin" valueType="num">
                                      <p:cBhvr additive="base">
                                        <p:cTn id="14" dur="500" fill="hold"/>
                                        <p:tgtEl>
                                          <p:spTgt spid="1048696"/>
                                        </p:tgtEl>
                                        <p:attrNameLst>
                                          <p:attrName>ppt_x</p:attrName>
                                        </p:attrNameLst>
                                      </p:cBhvr>
                                      <p:tavLst>
                                        <p:tav tm="0">
                                          <p:val>
                                            <p:strVal val="#ppt_x"/>
                                          </p:val>
                                        </p:tav>
                                        <p:tav tm="100000">
                                          <p:val>
                                            <p:strVal val="#ppt_x"/>
                                          </p:val>
                                        </p:tav>
                                      </p:tavLst>
                                    </p:anim>
                                    <p:anim calcmode="lin" valueType="num">
                                      <p:cBhvr additive="base">
                                        <p:cTn id="15" dur="500" fill="hold"/>
                                        <p:tgtEl>
                                          <p:spTgt spid="1048696"/>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048694"/>
                                        </p:tgtEl>
                                        <p:attrNameLst>
                                          <p:attrName>style.visibility</p:attrName>
                                        </p:attrNameLst>
                                      </p:cBhvr>
                                      <p:to>
                                        <p:strVal val="visible"/>
                                      </p:to>
                                    </p:set>
                                    <p:anim calcmode="lin" valueType="num">
                                      <p:cBhvr additive="base">
                                        <p:cTn id="20" dur="500" fill="hold"/>
                                        <p:tgtEl>
                                          <p:spTgt spid="1048694"/>
                                        </p:tgtEl>
                                        <p:attrNameLst>
                                          <p:attrName>ppt_x</p:attrName>
                                        </p:attrNameLst>
                                      </p:cBhvr>
                                      <p:tavLst>
                                        <p:tav tm="0">
                                          <p:val>
                                            <p:strVal val="#ppt_x"/>
                                          </p:val>
                                        </p:tav>
                                        <p:tav tm="100000">
                                          <p:val>
                                            <p:strVal val="#ppt_x"/>
                                          </p:val>
                                        </p:tav>
                                      </p:tavLst>
                                    </p:anim>
                                    <p:anim calcmode="lin" valueType="num">
                                      <p:cBhvr additive="base">
                                        <p:cTn id="21" dur="500" fill="hold"/>
                                        <p:tgtEl>
                                          <p:spTgt spid="1048694"/>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7" presetClass="entr" presetSubtype="0" fill="hold" grpId="0" nodeType="clickEffect">
                                  <p:stCondLst>
                                    <p:cond delay="0"/>
                                  </p:stCondLst>
                                  <p:childTnLst>
                                    <p:set>
                                      <p:cBhvr>
                                        <p:cTn id="25" dur="1" fill="hold">
                                          <p:stCondLst>
                                            <p:cond delay="0"/>
                                          </p:stCondLst>
                                        </p:cTn>
                                        <p:tgtEl>
                                          <p:spTgt spid="1048691"/>
                                        </p:tgtEl>
                                        <p:attrNameLst>
                                          <p:attrName>style.visibility</p:attrName>
                                        </p:attrNameLst>
                                      </p:cBhvr>
                                      <p:to>
                                        <p:strVal val="visible"/>
                                      </p:to>
                                    </p:set>
                                    <p:animEffect transition="in" filter="fade">
                                      <p:cBhvr>
                                        <p:cTn id="26" dur="1000"/>
                                        <p:tgtEl>
                                          <p:spTgt spid="1048691"/>
                                        </p:tgtEl>
                                      </p:cBhvr>
                                    </p:animEffect>
                                    <p:anim calcmode="lin" valueType="num">
                                      <p:cBhvr>
                                        <p:cTn id="27" dur="1000" fill="hold"/>
                                        <p:tgtEl>
                                          <p:spTgt spid="1048691"/>
                                        </p:tgtEl>
                                        <p:attrNameLst>
                                          <p:attrName>ppt_x</p:attrName>
                                        </p:attrNameLst>
                                      </p:cBhvr>
                                      <p:tavLst>
                                        <p:tav tm="0">
                                          <p:val>
                                            <p:strVal val="#ppt_x"/>
                                          </p:val>
                                        </p:tav>
                                        <p:tav tm="100000">
                                          <p:val>
                                            <p:strVal val="#ppt_x"/>
                                          </p:val>
                                        </p:tav>
                                      </p:tavLst>
                                    </p:anim>
                                    <p:anim calcmode="lin" valueType="num">
                                      <p:cBhvr>
                                        <p:cTn id="28" dur="1000" fill="hold"/>
                                        <p:tgtEl>
                                          <p:spTgt spid="1048691"/>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048692"/>
                                        </p:tgtEl>
                                        <p:attrNameLst>
                                          <p:attrName>style.visibility</p:attrName>
                                        </p:attrNameLst>
                                      </p:cBhvr>
                                      <p:to>
                                        <p:strVal val="visible"/>
                                      </p:to>
                                    </p:set>
                                    <p:animEffect transition="in" filter="fade">
                                      <p:cBhvr>
                                        <p:cTn id="33" dur="1000"/>
                                        <p:tgtEl>
                                          <p:spTgt spid="1048692"/>
                                        </p:tgtEl>
                                      </p:cBhvr>
                                    </p:animEffect>
                                    <p:anim calcmode="lin" valueType="num">
                                      <p:cBhvr>
                                        <p:cTn id="34" dur="1000" fill="hold"/>
                                        <p:tgtEl>
                                          <p:spTgt spid="1048692"/>
                                        </p:tgtEl>
                                        <p:attrNameLst>
                                          <p:attrName>ppt_x</p:attrName>
                                        </p:attrNameLst>
                                      </p:cBhvr>
                                      <p:tavLst>
                                        <p:tav tm="0">
                                          <p:val>
                                            <p:strVal val="#ppt_x"/>
                                          </p:val>
                                        </p:tav>
                                        <p:tav tm="100000">
                                          <p:val>
                                            <p:strVal val="#ppt_x"/>
                                          </p:val>
                                        </p:tav>
                                      </p:tavLst>
                                    </p:anim>
                                    <p:anim calcmode="lin" valueType="num">
                                      <p:cBhvr>
                                        <p:cTn id="35" dur="1000" fill="hold"/>
                                        <p:tgtEl>
                                          <p:spTgt spid="104869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91" grpId="0" animBg="1"/>
      <p:bldP spid="1048691" grpId="1" animBg="1"/>
      <p:bldP spid="1048692" grpId="0" animBg="1"/>
      <p:bldP spid="1048692" grpId="1" animBg="1"/>
      <p:bldP spid="1048694" grpId="0"/>
      <p:bldP spid="1048694" grpId="1"/>
      <p:bldP spid="1048695" grpId="0"/>
      <p:bldP spid="1048695" grpId="1"/>
      <p:bldP spid="1048696" grpId="0"/>
      <p:bldP spid="1048696"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45739" name="直接连接符 1"/>
          <p:cNvCxnSpPr>
            <a:cxnSpLocks/>
            <a:stCxn id="3" idx="5"/>
          </p:cNvCxnSpPr>
          <p:nvPr/>
        </p:nvCxnSpPr>
        <p:spPr>
          <a:xfrm>
            <a:off x="-240720" y="477585"/>
            <a:ext cx="9421232" cy="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048700" name="TextBox 10"/>
          <p:cNvSpPr txBox="1"/>
          <p:nvPr/>
        </p:nvSpPr>
        <p:spPr>
          <a:xfrm>
            <a:off x="163830" y="915035"/>
            <a:ext cx="5193030" cy="398780"/>
          </a:xfrm>
          <a:prstGeom prst="rect">
            <a:avLst/>
          </a:prstGeom>
          <a:noFill/>
        </p:spPr>
        <p:txBody>
          <a:bodyPr wrap="square" rtlCol="0">
            <a:spAutoFit/>
          </a:bodyPr>
          <a:lstStyle/>
          <a:p>
            <a:pPr marL="342900" indent="-342900">
              <a:buFont typeface="Arial" panose="020B0604020202020204" pitchFamily="34" charset="0"/>
              <a:buChar char="•"/>
            </a:pP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一种医学影像胶片存放装置及其存放方法</a:t>
            </a:r>
          </a:p>
        </p:txBody>
      </p:sp>
      <p:sp>
        <p:nvSpPr>
          <p:cNvPr id="1048701" name="平行四边形 26"/>
          <p:cNvSpPr/>
          <p:nvPr/>
        </p:nvSpPr>
        <p:spPr>
          <a:xfrm>
            <a:off x="6156325" y="272415"/>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校园经历</a:t>
            </a:r>
          </a:p>
        </p:txBody>
      </p:sp>
      <p:sp>
        <p:nvSpPr>
          <p:cNvPr id="1048702" name="平行四边形 16"/>
          <p:cNvSpPr/>
          <p:nvPr/>
        </p:nvSpPr>
        <p:spPr>
          <a:xfrm>
            <a:off x="260985" y="285750"/>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个人基本信息</a:t>
            </a:r>
          </a:p>
        </p:txBody>
      </p:sp>
      <p:sp>
        <p:nvSpPr>
          <p:cNvPr id="1048703" name="平行四边形 25"/>
          <p:cNvSpPr/>
          <p:nvPr/>
        </p:nvSpPr>
        <p:spPr>
          <a:xfrm>
            <a:off x="3137476" y="272356"/>
            <a:ext cx="2664296" cy="432048"/>
          </a:xfrm>
          <a:prstGeom prst="parallelogram">
            <a:avLst>
              <a:gd name="adj" fmla="val 38803"/>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微软雅黑" panose="020B0503020204020204" pitchFamily="34" charset="-122"/>
                <a:ea typeface="微软雅黑" panose="020B0503020204020204" pitchFamily="34" charset="-122"/>
                <a:sym typeface="+mn-ea"/>
              </a:rPr>
              <a:t>学术竞赛经历</a:t>
            </a:r>
            <a:endParaRPr lang="zh-CN" altLang="en-US" b="1"/>
          </a:p>
        </p:txBody>
      </p:sp>
      <p:pic>
        <p:nvPicPr>
          <p:cNvPr id="2097170" name="图片 18" descr="截屏2022-09-14 00.49.05"/>
          <p:cNvPicPr>
            <a:picLocks noChangeAspect="1"/>
          </p:cNvPicPr>
          <p:nvPr/>
        </p:nvPicPr>
        <p:blipFill>
          <a:blip r:embed="rId2"/>
          <a:stretch>
            <a:fillRect/>
          </a:stretch>
        </p:blipFill>
        <p:spPr>
          <a:xfrm>
            <a:off x="611505" y="1275080"/>
            <a:ext cx="2649855" cy="3829685"/>
          </a:xfrm>
          <a:prstGeom prst="rect">
            <a:avLst/>
          </a:prstGeom>
        </p:spPr>
      </p:pic>
      <p:sp>
        <p:nvSpPr>
          <p:cNvPr id="1048704" name="文本框 19"/>
          <p:cNvSpPr txBox="1"/>
          <p:nvPr/>
        </p:nvSpPr>
        <p:spPr>
          <a:xfrm>
            <a:off x="4068445" y="1419225"/>
            <a:ext cx="4679315" cy="3291840"/>
          </a:xfrm>
          <a:prstGeom prst="rect">
            <a:avLst/>
          </a:prstGeom>
          <a:noFill/>
        </p:spPr>
        <p:txBody>
          <a:bodyPr wrap="square" rtlCol="0">
            <a:spAutoFit/>
          </a:bodyPr>
          <a:lstStyle/>
          <a:p>
            <a:pPr algn="l"/>
            <a:r>
              <a:rPr lang="en-US" altLang="zh-CN" sz="1600" dirty="0">
                <a:latin typeface="+mj-ea"/>
                <a:ea typeface="+mj-ea"/>
                <a:cs typeface="+mj-ea"/>
              </a:rPr>
              <a:t>         </a:t>
            </a:r>
            <a:r>
              <a:rPr lang="zh-CN" altLang="en-US" sz="1600" dirty="0">
                <a:latin typeface="+mj-ea"/>
                <a:ea typeface="+mj-ea"/>
                <a:cs typeface="+mj-ea"/>
              </a:rPr>
              <a:t>医学影像是指为了医疗或医学研究，对人体或人体某部分，以非侵入方式取得内部组织影像的技术与处理过程，研究借助于某种介质例如X射线、电磁场、超声波等，与人体相互作用，把人体内部组织器官结构、密度以影像方式表现出来，供诊断医师根据影像提供的信息进行判断，从而对人体健康状况进行评价，影像呈现在胶片上。然而这些影像胶片通常被放置到存放袋中，胶片与胶片之间，胶片与存放袋之间都会产生粘连，在取放胶片时较为不便，胶片的成像效果也会越来越差，从而提出一种医学影像胶片存放装置及其存放方法，方便存放，方便拿取，解决粘连的现象，保留胶片原来的成像效果。</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48700"/>
                                        </p:tgtEl>
                                        <p:attrNameLst>
                                          <p:attrName>style.visibility</p:attrName>
                                        </p:attrNameLst>
                                      </p:cBhvr>
                                      <p:to>
                                        <p:strVal val="visible"/>
                                      </p:to>
                                    </p:set>
                                    <p:anim calcmode="lin" valueType="num">
                                      <p:cBhvr additive="base">
                                        <p:cTn id="7" dur="500" fill="hold"/>
                                        <p:tgtEl>
                                          <p:spTgt spid="1048700"/>
                                        </p:tgtEl>
                                        <p:attrNameLst>
                                          <p:attrName>ppt_x</p:attrName>
                                        </p:attrNameLst>
                                      </p:cBhvr>
                                      <p:tavLst>
                                        <p:tav tm="0">
                                          <p:val>
                                            <p:strVal val="#ppt_x"/>
                                          </p:val>
                                        </p:tav>
                                        <p:tav tm="100000">
                                          <p:val>
                                            <p:strVal val="#ppt_x"/>
                                          </p:val>
                                        </p:tav>
                                      </p:tavLst>
                                    </p:anim>
                                    <p:anim calcmode="lin" valueType="num">
                                      <p:cBhvr additive="base">
                                        <p:cTn id="8" dur="500" fill="hold"/>
                                        <p:tgtEl>
                                          <p:spTgt spid="104870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2097170"/>
                                        </p:tgtEl>
                                        <p:attrNameLst>
                                          <p:attrName>style.visibility</p:attrName>
                                        </p:attrNameLst>
                                      </p:cBhvr>
                                      <p:to>
                                        <p:strVal val="visible"/>
                                      </p:to>
                                    </p:set>
                                    <p:anim calcmode="lin" valueType="num">
                                      <p:cBhvr additive="base">
                                        <p:cTn id="13" dur="500"/>
                                        <p:tgtEl>
                                          <p:spTgt spid="2097170"/>
                                        </p:tgtEl>
                                        <p:attrNameLst>
                                          <p:attrName>ppt_y</p:attrName>
                                        </p:attrNameLst>
                                      </p:cBhvr>
                                      <p:tavLst>
                                        <p:tav tm="0">
                                          <p:val>
                                            <p:strVal val="#ppt_y+#ppt_h*1.125000"/>
                                          </p:val>
                                        </p:tav>
                                        <p:tav tm="100000">
                                          <p:val>
                                            <p:strVal val="#ppt_y"/>
                                          </p:val>
                                        </p:tav>
                                      </p:tavLst>
                                    </p:anim>
                                    <p:animEffect transition="in" filter="wipe(up)">
                                      <p:cBhvr>
                                        <p:cTn id="14" dur="500"/>
                                        <p:tgtEl>
                                          <p:spTgt spid="2097170"/>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1048704"/>
                                        </p:tgtEl>
                                        <p:attrNameLst>
                                          <p:attrName>style.visibility</p:attrName>
                                        </p:attrNameLst>
                                      </p:cBhvr>
                                      <p:to>
                                        <p:strVal val="visible"/>
                                      </p:to>
                                    </p:set>
                                    <p:anim calcmode="lin" valueType="num">
                                      <p:cBhvr additive="base">
                                        <p:cTn id="19" dur="500"/>
                                        <p:tgtEl>
                                          <p:spTgt spid="1048704"/>
                                        </p:tgtEl>
                                        <p:attrNameLst>
                                          <p:attrName>ppt_y</p:attrName>
                                        </p:attrNameLst>
                                      </p:cBhvr>
                                      <p:tavLst>
                                        <p:tav tm="0">
                                          <p:val>
                                            <p:strVal val="#ppt_y+#ppt_h*1.125000"/>
                                          </p:val>
                                        </p:tav>
                                        <p:tav tm="100000">
                                          <p:val>
                                            <p:strVal val="#ppt_y"/>
                                          </p:val>
                                        </p:tav>
                                      </p:tavLst>
                                    </p:anim>
                                    <p:animEffect transition="in" filter="wipe(up)">
                                      <p:cBhvr>
                                        <p:cTn id="20" dur="500"/>
                                        <p:tgtEl>
                                          <p:spTgt spid="10487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00" grpId="0"/>
      <p:bldP spid="1048700" grpId="1"/>
      <p:bldP spid="1048704" grpId="0"/>
      <p:bldP spid="1048704"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45740" name="直接连接符 1"/>
          <p:cNvCxnSpPr>
            <a:cxnSpLocks/>
            <a:stCxn id="3" idx="5"/>
          </p:cNvCxnSpPr>
          <p:nvPr/>
        </p:nvCxnSpPr>
        <p:spPr>
          <a:xfrm>
            <a:off x="-240720" y="477585"/>
            <a:ext cx="9421232" cy="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048705" name="矩形 3"/>
          <p:cNvSpPr/>
          <p:nvPr/>
        </p:nvSpPr>
        <p:spPr>
          <a:xfrm>
            <a:off x="163830" y="1707515"/>
            <a:ext cx="4543425" cy="2555875"/>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chemeClr val="lt1"/>
              </a:solidFill>
            </a:endParaRPr>
          </a:p>
        </p:txBody>
      </p:sp>
      <p:grpSp>
        <p:nvGrpSpPr>
          <p:cNvPr id="49" name="组合 4"/>
          <p:cNvGrpSpPr/>
          <p:nvPr/>
        </p:nvGrpSpPr>
        <p:grpSpPr>
          <a:xfrm>
            <a:off x="3331845" y="1715135"/>
            <a:ext cx="1375410" cy="1903730"/>
            <a:chOff x="8876147" y="2467296"/>
            <a:chExt cx="1913303" cy="2538090"/>
          </a:xfrm>
          <a:solidFill>
            <a:schemeClr val="accent1">
              <a:lumMod val="50000"/>
            </a:schemeClr>
          </a:solidFill>
        </p:grpSpPr>
        <p:sp>
          <p:nvSpPr>
            <p:cNvPr id="1048706" name="任意多边形 5"/>
            <p:cNvSpPr/>
            <p:nvPr/>
          </p:nvSpPr>
          <p:spPr>
            <a:xfrm>
              <a:off x="10622170" y="4830722"/>
              <a:ext cx="136506" cy="174664"/>
            </a:xfrm>
            <a:custGeom>
              <a:avLst/>
              <a:gdLst>
                <a:gd name="connsiteX0" fmla="*/ 102393 w 102393"/>
                <a:gd name="connsiteY0" fmla="*/ 130968 h 130968"/>
                <a:gd name="connsiteX1" fmla="*/ 0 w 102393"/>
                <a:gd name="connsiteY1" fmla="*/ 130968 h 130968"/>
                <a:gd name="connsiteX2" fmla="*/ 0 w 102393"/>
                <a:gd name="connsiteY2" fmla="*/ 0 h 130968"/>
                <a:gd name="connsiteX3" fmla="*/ 102393 w 102393"/>
                <a:gd name="connsiteY3" fmla="*/ 130968 h 130968"/>
              </a:gdLst>
              <a:ahLst/>
              <a:cxnLst>
                <a:cxn ang="0">
                  <a:pos x="connsiteX0" y="connsiteY0"/>
                </a:cxn>
                <a:cxn ang="0">
                  <a:pos x="connsiteX1" y="connsiteY1"/>
                </a:cxn>
                <a:cxn ang="0">
                  <a:pos x="connsiteX2" y="connsiteY2"/>
                </a:cxn>
                <a:cxn ang="0">
                  <a:pos x="connsiteX3" y="connsiteY3"/>
                </a:cxn>
              </a:cxnLst>
              <a:rect l="l" t="t" r="r" b="b"/>
              <a:pathLst>
                <a:path w="102393" h="130968">
                  <a:moveTo>
                    <a:pt x="102393" y="130968"/>
                  </a:moveTo>
                  <a:lnTo>
                    <a:pt x="0" y="130968"/>
                  </a:lnTo>
                  <a:lnTo>
                    <a:pt x="0" y="0"/>
                  </a:lnTo>
                  <a:lnTo>
                    <a:pt x="102393" y="13096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048707" name="任意多边形 6"/>
            <p:cNvSpPr/>
            <p:nvPr/>
          </p:nvSpPr>
          <p:spPr>
            <a:xfrm>
              <a:off x="8876147" y="3192042"/>
              <a:ext cx="152380" cy="95271"/>
            </a:xfrm>
            <a:custGeom>
              <a:avLst/>
              <a:gdLst>
                <a:gd name="connsiteX0" fmla="*/ 19050 w 114300"/>
                <a:gd name="connsiteY0" fmla="*/ 0 h 71437"/>
                <a:gd name="connsiteX1" fmla="*/ 0 w 114300"/>
                <a:gd name="connsiteY1" fmla="*/ 71437 h 71437"/>
                <a:gd name="connsiteX2" fmla="*/ 114300 w 114300"/>
                <a:gd name="connsiteY2" fmla="*/ 71437 h 71437"/>
                <a:gd name="connsiteX3" fmla="*/ 19050 w 114300"/>
                <a:gd name="connsiteY3" fmla="*/ 0 h 71437"/>
              </a:gdLst>
              <a:ahLst/>
              <a:cxnLst>
                <a:cxn ang="0">
                  <a:pos x="connsiteX0" y="connsiteY0"/>
                </a:cxn>
                <a:cxn ang="0">
                  <a:pos x="connsiteX1" y="connsiteY1"/>
                </a:cxn>
                <a:cxn ang="0">
                  <a:pos x="connsiteX2" y="connsiteY2"/>
                </a:cxn>
                <a:cxn ang="0">
                  <a:pos x="connsiteX3" y="connsiteY3"/>
                </a:cxn>
              </a:cxnLst>
              <a:rect l="l" t="t" r="r" b="b"/>
              <a:pathLst>
                <a:path w="114300" h="71437">
                  <a:moveTo>
                    <a:pt x="19050" y="0"/>
                  </a:moveTo>
                  <a:lnTo>
                    <a:pt x="0" y="71437"/>
                  </a:lnTo>
                  <a:lnTo>
                    <a:pt x="114300" y="71437"/>
                  </a:lnTo>
                  <a:lnTo>
                    <a:pt x="1905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0" name="组合 7"/>
            <p:cNvGrpSpPr/>
            <p:nvPr/>
          </p:nvGrpSpPr>
          <p:grpSpPr>
            <a:xfrm>
              <a:off x="8898351" y="2467296"/>
              <a:ext cx="1891099" cy="1812286"/>
              <a:chOff x="6946634" y="1756854"/>
              <a:chExt cx="1418509" cy="1358900"/>
            </a:xfrm>
            <a:grpFill/>
          </p:grpSpPr>
          <p:sp>
            <p:nvSpPr>
              <p:cNvPr id="1048708" name="任意多边形 8"/>
              <p:cNvSpPr/>
              <p:nvPr/>
            </p:nvSpPr>
            <p:spPr>
              <a:xfrm>
                <a:off x="6946634" y="1756854"/>
                <a:ext cx="1396955" cy="1358900"/>
              </a:xfrm>
              <a:custGeom>
                <a:avLst/>
                <a:gdLst>
                  <a:gd name="connsiteX0" fmla="*/ 0 w 1319348"/>
                  <a:gd name="connsiteY0" fmla="*/ 0 h 1293223"/>
                  <a:gd name="connsiteX1" fmla="*/ 1319348 w 1319348"/>
                  <a:gd name="connsiteY1" fmla="*/ 1293223 h 1293223"/>
                  <a:gd name="connsiteX2" fmla="*/ 1319348 w 1319348"/>
                  <a:gd name="connsiteY2" fmla="*/ 391886 h 1293223"/>
                  <a:gd name="connsiteX3" fmla="*/ 927463 w 1319348"/>
                  <a:gd name="connsiteY3" fmla="*/ 13063 h 1293223"/>
                  <a:gd name="connsiteX4" fmla="*/ 0 w 1319348"/>
                  <a:gd name="connsiteY4" fmla="*/ 0 h 1293223"/>
                  <a:gd name="connsiteX0-1" fmla="*/ 0 w 1319348"/>
                  <a:gd name="connsiteY0-2" fmla="*/ 5987 h 1299210"/>
                  <a:gd name="connsiteX1-3" fmla="*/ 1319348 w 1319348"/>
                  <a:gd name="connsiteY1-4" fmla="*/ 1299210 h 1299210"/>
                  <a:gd name="connsiteX2-5" fmla="*/ 1319348 w 1319348"/>
                  <a:gd name="connsiteY2-6" fmla="*/ 397873 h 1299210"/>
                  <a:gd name="connsiteX3-7" fmla="*/ 908413 w 1319348"/>
                  <a:gd name="connsiteY3-8" fmla="*/ 0 h 1299210"/>
                  <a:gd name="connsiteX4-9" fmla="*/ 0 w 1319348"/>
                  <a:gd name="connsiteY4-10" fmla="*/ 5987 h 1299210"/>
                  <a:gd name="connsiteX0-11" fmla="*/ 0 w 1333635"/>
                  <a:gd name="connsiteY0-12" fmla="*/ 1225 h 1299210"/>
                  <a:gd name="connsiteX1-13" fmla="*/ 1333635 w 1333635"/>
                  <a:gd name="connsiteY1-14" fmla="*/ 1299210 h 1299210"/>
                  <a:gd name="connsiteX2-15" fmla="*/ 1333635 w 1333635"/>
                  <a:gd name="connsiteY2-16" fmla="*/ 397873 h 1299210"/>
                  <a:gd name="connsiteX3-17" fmla="*/ 922700 w 1333635"/>
                  <a:gd name="connsiteY3-18" fmla="*/ 0 h 1299210"/>
                  <a:gd name="connsiteX4-19" fmla="*/ 0 w 1333635"/>
                  <a:gd name="connsiteY4-20" fmla="*/ 1225 h 129921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333635" h="1299210">
                    <a:moveTo>
                      <a:pt x="0" y="1225"/>
                    </a:moveTo>
                    <a:lnTo>
                      <a:pt x="1333635" y="1299210"/>
                    </a:lnTo>
                    <a:lnTo>
                      <a:pt x="1333635" y="397873"/>
                    </a:lnTo>
                    <a:lnTo>
                      <a:pt x="922700" y="0"/>
                    </a:lnTo>
                    <a:lnTo>
                      <a:pt x="0" y="1225"/>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444455"/>
                  </a:solidFill>
                </a:endParaRPr>
              </a:p>
            </p:txBody>
          </p:sp>
          <p:sp>
            <p:nvSpPr>
              <p:cNvPr id="1048709" name="矩形 9"/>
              <p:cNvSpPr/>
              <p:nvPr/>
            </p:nvSpPr>
            <p:spPr>
              <a:xfrm rot="2637414">
                <a:off x="7410912" y="2145551"/>
                <a:ext cx="954231" cy="321843"/>
              </a:xfrm>
              <a:prstGeom prst="rect">
                <a:avLst/>
              </a:prstGeom>
              <a:grpFill/>
            </p:spPr>
            <p:txBody>
              <a:bodyPr wrap="square">
                <a:spAutoFit/>
              </a:bodyPr>
              <a:lstStyle/>
              <a:p>
                <a:endParaRPr lang="zh-CN" altLang="en-US" sz="1500" dirty="0">
                  <a:solidFill>
                    <a:schemeClr val="bg1"/>
                  </a:solidFill>
                  <a:latin typeface="微软雅黑" panose="020B0503020204020204" pitchFamily="34" charset="-122"/>
                  <a:ea typeface="微软雅黑" panose="020B0503020204020204" pitchFamily="34" charset="-122"/>
                </a:endParaRPr>
              </a:p>
            </p:txBody>
          </p:sp>
        </p:grpSp>
      </p:grpSp>
      <p:sp>
        <p:nvSpPr>
          <p:cNvPr id="1048710" name="TextBox 10"/>
          <p:cNvSpPr txBox="1"/>
          <p:nvPr/>
        </p:nvSpPr>
        <p:spPr>
          <a:xfrm>
            <a:off x="163830" y="915035"/>
            <a:ext cx="4009390" cy="398780"/>
          </a:xfrm>
          <a:prstGeom prst="rect">
            <a:avLst/>
          </a:prstGeom>
          <a:noFill/>
        </p:spPr>
        <p:txBody>
          <a:bodyPr wrap="square" rtlCol="0">
            <a:spAutoFit/>
          </a:bodyPr>
          <a:lstStyle/>
          <a:p>
            <a:pPr marL="342900" indent="-342900">
              <a:buFont typeface="Arial" panose="020B0604020202020204" pitchFamily="34" charset="0"/>
              <a:buChar char="•"/>
            </a:pP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互联网</a:t>
            </a:r>
            <a:r>
              <a:rPr lang="en-US" altLang="zh-CN" sz="2000" b="1"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——掌握医疗</a:t>
            </a:r>
          </a:p>
        </p:txBody>
      </p:sp>
      <p:sp>
        <p:nvSpPr>
          <p:cNvPr id="1048711" name="矩形 15"/>
          <p:cNvSpPr>
            <a:spLocks noChangeArrowheads="1"/>
          </p:cNvSpPr>
          <p:nvPr/>
        </p:nvSpPr>
        <p:spPr bwMode="auto">
          <a:xfrm>
            <a:off x="323850" y="1820545"/>
            <a:ext cx="3526790" cy="2329815"/>
          </a:xfrm>
          <a:prstGeom prst="rect">
            <a:avLst/>
          </a:prstGeom>
          <a:noFill/>
          <a:ln>
            <a:noFill/>
          </a:ln>
        </p:spPr>
        <p:txBody>
          <a:bodyPr wrap="square">
            <a:spAutoFit/>
          </a:bodyPr>
          <a:lstStyle/>
          <a:p>
            <a:pPr>
              <a:lnSpc>
                <a:spcPct val="130000"/>
              </a:lnSpc>
            </a:pP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   </a:t>
            </a: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面对全国各地医院的类似一系列问题，我们设计运营的项目产品是一个名为“掌握医疗”的互联网App平台，通过系统的建设，让患者少跑医院、提高医疗资源的利用率、降低就医成本。实现在各医疗机构线上挂号、线上就诊，线上购药。分解患者种类，将慢性病单独处理，通过信息化手段实现在线复诊、健康宣教、远程随访、吃药提醒。让城市更智能、就医更便捷，复诊开方一次不跑。</a:t>
            </a:r>
          </a:p>
        </p:txBody>
      </p:sp>
      <p:sp>
        <p:nvSpPr>
          <p:cNvPr id="1048712" name="平行四边形 26"/>
          <p:cNvSpPr/>
          <p:nvPr/>
        </p:nvSpPr>
        <p:spPr>
          <a:xfrm>
            <a:off x="6156325" y="272415"/>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校园经历</a:t>
            </a:r>
          </a:p>
        </p:txBody>
      </p:sp>
      <p:sp>
        <p:nvSpPr>
          <p:cNvPr id="1048713" name="平行四边形 16"/>
          <p:cNvSpPr/>
          <p:nvPr/>
        </p:nvSpPr>
        <p:spPr>
          <a:xfrm>
            <a:off x="260985" y="285750"/>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个人基本信息</a:t>
            </a:r>
          </a:p>
        </p:txBody>
      </p:sp>
      <p:sp>
        <p:nvSpPr>
          <p:cNvPr id="1048714" name="平行四边形 25"/>
          <p:cNvSpPr/>
          <p:nvPr/>
        </p:nvSpPr>
        <p:spPr>
          <a:xfrm>
            <a:off x="3137476" y="261561"/>
            <a:ext cx="2664296" cy="432048"/>
          </a:xfrm>
          <a:prstGeom prst="parallelogram">
            <a:avLst>
              <a:gd name="adj" fmla="val 38803"/>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微软雅黑" panose="020B0503020204020204" pitchFamily="34" charset="-122"/>
                <a:ea typeface="微软雅黑" panose="020B0503020204020204" pitchFamily="34" charset="-122"/>
                <a:sym typeface="+mn-ea"/>
              </a:rPr>
              <a:t>学术竞赛经历</a:t>
            </a:r>
            <a:endParaRPr lang="zh-CN" altLang="en-US" b="1"/>
          </a:p>
        </p:txBody>
      </p:sp>
      <p:pic>
        <p:nvPicPr>
          <p:cNvPr id="2097171" name="图片 17" descr="截屏2022-09-14 00.46.43"/>
          <p:cNvPicPr>
            <a:picLocks noChangeAspect="1"/>
          </p:cNvPicPr>
          <p:nvPr/>
        </p:nvPicPr>
        <p:blipFill>
          <a:blip r:embed="rId2"/>
          <a:stretch>
            <a:fillRect/>
          </a:stretch>
        </p:blipFill>
        <p:spPr>
          <a:xfrm>
            <a:off x="5436235" y="981710"/>
            <a:ext cx="2878455" cy="40068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48710"/>
                                        </p:tgtEl>
                                        <p:attrNameLst>
                                          <p:attrName>style.visibility</p:attrName>
                                        </p:attrNameLst>
                                      </p:cBhvr>
                                      <p:to>
                                        <p:strVal val="visible"/>
                                      </p:to>
                                    </p:set>
                                    <p:anim calcmode="lin" valueType="num">
                                      <p:cBhvr additive="base">
                                        <p:cTn id="7" dur="500" fill="hold"/>
                                        <p:tgtEl>
                                          <p:spTgt spid="1048710"/>
                                        </p:tgtEl>
                                        <p:attrNameLst>
                                          <p:attrName>ppt_x</p:attrName>
                                        </p:attrNameLst>
                                      </p:cBhvr>
                                      <p:tavLst>
                                        <p:tav tm="0">
                                          <p:val>
                                            <p:strVal val="#ppt_x"/>
                                          </p:val>
                                        </p:tav>
                                        <p:tav tm="100000">
                                          <p:val>
                                            <p:strVal val="#ppt_x"/>
                                          </p:val>
                                        </p:tav>
                                      </p:tavLst>
                                    </p:anim>
                                    <p:anim calcmode="lin" valueType="num">
                                      <p:cBhvr additive="base">
                                        <p:cTn id="8" dur="500" fill="hold"/>
                                        <p:tgtEl>
                                          <p:spTgt spid="10487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grpId="0" nodeType="clickEffect">
                                  <p:stCondLst>
                                    <p:cond delay="0"/>
                                  </p:stCondLst>
                                  <p:childTnLst>
                                    <p:set>
                                      <p:cBhvr>
                                        <p:cTn id="12" dur="1" fill="hold">
                                          <p:stCondLst>
                                            <p:cond delay="0"/>
                                          </p:stCondLst>
                                        </p:cTn>
                                        <p:tgtEl>
                                          <p:spTgt spid="1048705"/>
                                        </p:tgtEl>
                                        <p:attrNameLst>
                                          <p:attrName>style.visibility</p:attrName>
                                        </p:attrNameLst>
                                      </p:cBhvr>
                                      <p:to>
                                        <p:strVal val="visible"/>
                                      </p:to>
                                    </p:set>
                                    <p:animEffect transition="in" filter="fade">
                                      <p:cBhvr>
                                        <p:cTn id="13" dur="1000"/>
                                        <p:tgtEl>
                                          <p:spTgt spid="1048705"/>
                                        </p:tgtEl>
                                      </p:cBhvr>
                                    </p:animEffect>
                                    <p:anim calcmode="lin" valueType="num">
                                      <p:cBhvr>
                                        <p:cTn id="14" dur="1000" fill="hold"/>
                                        <p:tgtEl>
                                          <p:spTgt spid="1048705"/>
                                        </p:tgtEl>
                                        <p:attrNameLst>
                                          <p:attrName>ppt_x</p:attrName>
                                        </p:attrNameLst>
                                      </p:cBhvr>
                                      <p:tavLst>
                                        <p:tav tm="0">
                                          <p:val>
                                            <p:strVal val="#ppt_x"/>
                                          </p:val>
                                        </p:tav>
                                        <p:tav tm="100000">
                                          <p:val>
                                            <p:strVal val="#ppt_x"/>
                                          </p:val>
                                        </p:tav>
                                      </p:tavLst>
                                    </p:anim>
                                    <p:anim calcmode="lin" valueType="num">
                                      <p:cBhvr>
                                        <p:cTn id="15" dur="1000" fill="hold"/>
                                        <p:tgtEl>
                                          <p:spTgt spid="1048705"/>
                                        </p:tgtEl>
                                        <p:attrNameLst>
                                          <p:attrName>ppt_y</p:attrName>
                                        </p:attrNameLst>
                                      </p:cBhvr>
                                      <p:tavLst>
                                        <p:tav tm="0">
                                          <p:val>
                                            <p:strVal val="#ppt_y-.1"/>
                                          </p:val>
                                        </p:tav>
                                        <p:tav tm="100000">
                                          <p:val>
                                            <p:strVal val="#ppt_y"/>
                                          </p:val>
                                        </p:tav>
                                      </p:tavLst>
                                    </p:anim>
                                  </p:childTnLst>
                                </p:cTn>
                              </p:par>
                              <p:par>
                                <p:cTn id="16" presetID="47" presetClass="entr" presetSubtype="0" fill="hold" nodeType="with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fade">
                                      <p:cBhvr>
                                        <p:cTn id="18" dur="1000"/>
                                        <p:tgtEl>
                                          <p:spTgt spid="49"/>
                                        </p:tgtEl>
                                      </p:cBhvr>
                                    </p:animEffect>
                                    <p:anim calcmode="lin" valueType="num">
                                      <p:cBhvr>
                                        <p:cTn id="19" dur="1000" fill="hold"/>
                                        <p:tgtEl>
                                          <p:spTgt spid="49"/>
                                        </p:tgtEl>
                                        <p:attrNameLst>
                                          <p:attrName>ppt_x</p:attrName>
                                        </p:attrNameLst>
                                      </p:cBhvr>
                                      <p:tavLst>
                                        <p:tav tm="0">
                                          <p:val>
                                            <p:strVal val="#ppt_x"/>
                                          </p:val>
                                        </p:tav>
                                        <p:tav tm="100000">
                                          <p:val>
                                            <p:strVal val="#ppt_x"/>
                                          </p:val>
                                        </p:tav>
                                      </p:tavLst>
                                    </p:anim>
                                    <p:anim calcmode="lin" valueType="num">
                                      <p:cBhvr>
                                        <p:cTn id="20" dur="1000" fill="hold"/>
                                        <p:tgtEl>
                                          <p:spTgt spid="49"/>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1048711"/>
                                        </p:tgtEl>
                                        <p:attrNameLst>
                                          <p:attrName>style.visibility</p:attrName>
                                        </p:attrNameLst>
                                      </p:cBhvr>
                                      <p:to>
                                        <p:strVal val="visible"/>
                                      </p:to>
                                    </p:set>
                                    <p:animEffect transition="in" filter="fade">
                                      <p:cBhvr>
                                        <p:cTn id="23" dur="1000"/>
                                        <p:tgtEl>
                                          <p:spTgt spid="1048711"/>
                                        </p:tgtEl>
                                      </p:cBhvr>
                                    </p:animEffect>
                                    <p:anim calcmode="lin" valueType="num">
                                      <p:cBhvr>
                                        <p:cTn id="24" dur="1000" fill="hold"/>
                                        <p:tgtEl>
                                          <p:spTgt spid="1048711"/>
                                        </p:tgtEl>
                                        <p:attrNameLst>
                                          <p:attrName>ppt_x</p:attrName>
                                        </p:attrNameLst>
                                      </p:cBhvr>
                                      <p:tavLst>
                                        <p:tav tm="0">
                                          <p:val>
                                            <p:strVal val="#ppt_x"/>
                                          </p:val>
                                        </p:tav>
                                        <p:tav tm="100000">
                                          <p:val>
                                            <p:strVal val="#ppt_x"/>
                                          </p:val>
                                        </p:tav>
                                      </p:tavLst>
                                    </p:anim>
                                    <p:anim calcmode="lin" valueType="num">
                                      <p:cBhvr>
                                        <p:cTn id="25" dur="1000" fill="hold"/>
                                        <p:tgtEl>
                                          <p:spTgt spid="1048711"/>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8" presetClass="entr" presetSubtype="12" fill="hold" nodeType="clickEffect">
                                  <p:stCondLst>
                                    <p:cond delay="0"/>
                                  </p:stCondLst>
                                  <p:childTnLst>
                                    <p:set>
                                      <p:cBhvr>
                                        <p:cTn id="29" dur="1" fill="hold">
                                          <p:stCondLst>
                                            <p:cond delay="0"/>
                                          </p:stCondLst>
                                        </p:cTn>
                                        <p:tgtEl>
                                          <p:spTgt spid="2097171"/>
                                        </p:tgtEl>
                                        <p:attrNameLst>
                                          <p:attrName>style.visibility</p:attrName>
                                        </p:attrNameLst>
                                      </p:cBhvr>
                                      <p:to>
                                        <p:strVal val="visible"/>
                                      </p:to>
                                    </p:set>
                                    <p:animEffect transition="in" filter="strips(downLeft)">
                                      <p:cBhvr>
                                        <p:cTn id="30" dur="500"/>
                                        <p:tgtEl>
                                          <p:spTgt spid="2097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05" grpId="0" animBg="1"/>
      <p:bldP spid="1048705" grpId="1" animBg="1"/>
      <p:bldP spid="1048710" grpId="0"/>
      <p:bldP spid="1048710" grpId="1"/>
      <p:bldP spid="1048711" grpId="0"/>
      <p:bldP spid="1048711"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5" name="平行四边形 7"/>
          <p:cNvSpPr/>
          <p:nvPr/>
        </p:nvSpPr>
        <p:spPr>
          <a:xfrm>
            <a:off x="1568896" y="2028181"/>
            <a:ext cx="8729879" cy="2141291"/>
          </a:xfrm>
          <a:prstGeom prst="parallelogram">
            <a:avLst/>
          </a:prstGeom>
          <a:solidFill>
            <a:schemeClr val="accent1">
              <a:lumMod val="50000"/>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716" name="平行四边形 8"/>
          <p:cNvSpPr/>
          <p:nvPr/>
        </p:nvSpPr>
        <p:spPr>
          <a:xfrm>
            <a:off x="1695887" y="1923576"/>
            <a:ext cx="8729879" cy="2141291"/>
          </a:xfrm>
          <a:prstGeom prst="parallelogram">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1048717" name="平行四边形 9"/>
          <p:cNvSpPr/>
          <p:nvPr/>
        </p:nvSpPr>
        <p:spPr>
          <a:xfrm>
            <a:off x="-972616" y="1294555"/>
            <a:ext cx="3168352" cy="1872208"/>
          </a:xfrm>
          <a:prstGeom prst="parallelogram">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718" name="矩形 6"/>
          <p:cNvSpPr/>
          <p:nvPr/>
        </p:nvSpPr>
        <p:spPr>
          <a:xfrm>
            <a:off x="3468538" y="2494514"/>
            <a:ext cx="5184576" cy="745490"/>
          </a:xfrm>
          <a:prstGeom prst="rect">
            <a:avLst/>
          </a:prstGeom>
        </p:spPr>
        <p:txBody>
          <a:bodyPr wrap="square" lIns="68580" tIns="34290" rIns="68580" bIns="3429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校园经历</a:t>
            </a:r>
          </a:p>
        </p:txBody>
      </p:sp>
      <p:sp>
        <p:nvSpPr>
          <p:cNvPr id="1048719" name="椭圆 10"/>
          <p:cNvSpPr/>
          <p:nvPr/>
        </p:nvSpPr>
        <p:spPr>
          <a:xfrm>
            <a:off x="1115616" y="2071676"/>
            <a:ext cx="1530481" cy="1530481"/>
          </a:xfrm>
          <a:prstGeom prst="ellipse">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720" name="矩形 11"/>
          <p:cNvSpPr/>
          <p:nvPr/>
        </p:nvSpPr>
        <p:spPr>
          <a:xfrm>
            <a:off x="1424940" y="2355850"/>
            <a:ext cx="1441450" cy="899160"/>
          </a:xfrm>
          <a:prstGeom prst="rect">
            <a:avLst/>
          </a:prstGeom>
        </p:spPr>
        <p:txBody>
          <a:bodyPr wrap="square" lIns="68580" tIns="34290" rIns="68580" bIns="34290">
            <a:spAutoFit/>
          </a:bodyPr>
          <a:lstStyle/>
          <a:p>
            <a:r>
              <a:rPr lang="en-US" altLang="zh-CN" sz="5400" b="1" dirty="0">
                <a:solidFill>
                  <a:schemeClr val="bg1"/>
                </a:solidFill>
                <a:latin typeface="微软雅黑" panose="020B0503020204020204" pitchFamily="34" charset="-122"/>
                <a:ea typeface="微软雅黑" panose="020B0503020204020204" pitchFamily="34" charset="-122"/>
              </a:rPr>
              <a:t>03</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cxnSp>
        <p:nvCxnSpPr>
          <p:cNvPr id="3145741" name="直接连接符 18"/>
          <p:cNvCxnSpPr>
            <a:cxnSpLocks/>
          </p:cNvCxnSpPr>
          <p:nvPr/>
        </p:nvCxnSpPr>
        <p:spPr>
          <a:xfrm>
            <a:off x="3468538" y="3363838"/>
            <a:ext cx="355173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097172" name="图片 1" descr="0d39c7edfd1a83f9c455b91f2de19bdd"/>
          <p:cNvPicPr>
            <a:picLocks noChangeAspect="1"/>
          </p:cNvPicPr>
          <p:nvPr/>
        </p:nvPicPr>
        <p:blipFill>
          <a:blip r:embed="rId2"/>
          <a:stretch>
            <a:fillRect/>
          </a:stretch>
        </p:blipFill>
        <p:spPr>
          <a:xfrm>
            <a:off x="493510" y="113018"/>
            <a:ext cx="1115733" cy="10932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48718"/>
                                        </p:tgtEl>
                                        <p:attrNameLst>
                                          <p:attrName>style.visibility</p:attrName>
                                        </p:attrNameLst>
                                      </p:cBhvr>
                                      <p:to>
                                        <p:strVal val="visible"/>
                                      </p:to>
                                    </p:set>
                                    <p:animEffect transition="in" filter="wipe(down)">
                                      <p:cBhvr>
                                        <p:cTn id="7" dur="500"/>
                                        <p:tgtEl>
                                          <p:spTgt spid="10487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18" grpId="0"/>
      <p:bldP spid="1048718"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45742" name="直接连接符 1"/>
          <p:cNvCxnSpPr>
            <a:cxnSpLocks/>
            <a:stCxn id="3" idx="5"/>
          </p:cNvCxnSpPr>
          <p:nvPr/>
        </p:nvCxnSpPr>
        <p:spPr>
          <a:xfrm>
            <a:off x="-240720" y="477585"/>
            <a:ext cx="9421232" cy="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048721" name="椭圆 3"/>
          <p:cNvSpPr/>
          <p:nvPr/>
        </p:nvSpPr>
        <p:spPr>
          <a:xfrm>
            <a:off x="2687514" y="1224024"/>
            <a:ext cx="753299" cy="753299"/>
          </a:xfrm>
          <a:prstGeom prst="ellipse">
            <a:avLst/>
          </a:prstGeom>
          <a:solidFill>
            <a:schemeClr val="accent1">
              <a:lumMod val="5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sz="2700" b="1" dirty="0">
              <a:latin typeface="微软雅黑" panose="020B0503020204020204" pitchFamily="34" charset="-122"/>
              <a:ea typeface="微软雅黑" panose="020B0503020204020204" pitchFamily="34" charset="-122"/>
            </a:endParaRPr>
          </a:p>
        </p:txBody>
      </p:sp>
      <p:sp>
        <p:nvSpPr>
          <p:cNvPr id="1048722" name="椭圆 4"/>
          <p:cNvSpPr/>
          <p:nvPr/>
        </p:nvSpPr>
        <p:spPr>
          <a:xfrm>
            <a:off x="3440814" y="2550784"/>
            <a:ext cx="753299" cy="753299"/>
          </a:xfrm>
          <a:prstGeom prst="ellipse">
            <a:avLst/>
          </a:prstGeom>
          <a:solidFill>
            <a:schemeClr val="accent1">
              <a:lumMod val="5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sz="2700" b="1" dirty="0">
              <a:latin typeface="微软雅黑" panose="020B0503020204020204" pitchFamily="34" charset="-122"/>
              <a:ea typeface="微软雅黑" panose="020B0503020204020204" pitchFamily="34" charset="-122"/>
            </a:endParaRPr>
          </a:p>
        </p:txBody>
      </p:sp>
      <p:sp>
        <p:nvSpPr>
          <p:cNvPr id="1048723" name="椭圆 5"/>
          <p:cNvSpPr/>
          <p:nvPr/>
        </p:nvSpPr>
        <p:spPr>
          <a:xfrm>
            <a:off x="2687514" y="3766231"/>
            <a:ext cx="753299" cy="753299"/>
          </a:xfrm>
          <a:prstGeom prst="ellipse">
            <a:avLst/>
          </a:prstGeom>
          <a:solidFill>
            <a:schemeClr val="accent1">
              <a:lumMod val="5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sz="2700" b="1" dirty="0">
              <a:latin typeface="微软雅黑" panose="020B0503020204020204" pitchFamily="34" charset="-122"/>
              <a:ea typeface="微软雅黑" panose="020B0503020204020204" pitchFamily="34" charset="-122"/>
            </a:endParaRPr>
          </a:p>
        </p:txBody>
      </p:sp>
      <p:cxnSp>
        <p:nvCxnSpPr>
          <p:cNvPr id="3145743" name="直接连接符 6"/>
          <p:cNvCxnSpPr>
            <a:cxnSpLocks/>
          </p:cNvCxnSpPr>
          <p:nvPr/>
        </p:nvCxnSpPr>
        <p:spPr>
          <a:xfrm flipV="1">
            <a:off x="1907709" y="1875368"/>
            <a:ext cx="666390" cy="395669"/>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45744" name="直接连接符 7"/>
          <p:cNvCxnSpPr>
            <a:cxnSpLocks/>
          </p:cNvCxnSpPr>
          <p:nvPr/>
        </p:nvCxnSpPr>
        <p:spPr>
          <a:xfrm>
            <a:off x="2073187" y="2927433"/>
            <a:ext cx="1197420"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45745" name="直接连接符 8"/>
          <p:cNvCxnSpPr>
            <a:cxnSpLocks/>
          </p:cNvCxnSpPr>
          <p:nvPr/>
        </p:nvCxnSpPr>
        <p:spPr>
          <a:xfrm>
            <a:off x="1880683" y="3575880"/>
            <a:ext cx="720442" cy="38036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048724" name="椭圆 9"/>
          <p:cNvSpPr/>
          <p:nvPr/>
        </p:nvSpPr>
        <p:spPr>
          <a:xfrm>
            <a:off x="569841" y="2245348"/>
            <a:ext cx="1364170" cy="1364170"/>
          </a:xfrm>
          <a:prstGeom prst="ellipse">
            <a:avLst/>
          </a:prstGeom>
          <a:solidFill>
            <a:schemeClr val="accent1">
              <a:lumMod val="50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sz="2700" b="1" dirty="0">
              <a:latin typeface="微软雅黑" panose="020B0503020204020204" pitchFamily="34" charset="-122"/>
              <a:ea typeface="微软雅黑" panose="020B0503020204020204" pitchFamily="34" charset="-122"/>
            </a:endParaRPr>
          </a:p>
        </p:txBody>
      </p:sp>
      <p:sp>
        <p:nvSpPr>
          <p:cNvPr id="1048725" name="TextBox 11"/>
          <p:cNvSpPr txBox="1"/>
          <p:nvPr/>
        </p:nvSpPr>
        <p:spPr>
          <a:xfrm>
            <a:off x="3851910" y="1131570"/>
            <a:ext cx="3093720" cy="1489075"/>
          </a:xfrm>
          <a:prstGeom prst="rect">
            <a:avLst/>
          </a:prstGeom>
          <a:noFill/>
        </p:spPr>
        <p:txBody>
          <a:bodyPr wrap="square" rtlCol="0">
            <a:spAutoFit/>
          </a:bodyPr>
          <a:lstStyle/>
          <a:p>
            <a:pPr>
              <a:lnSpc>
                <a:spcPct val="130000"/>
              </a:lnSpc>
            </a:pPr>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sym typeface="+mn-ea"/>
              </a:rPr>
              <a:t>书法比赛获得一等奖、参加学校组织的为抗疫工作者加油活动、参加校级健美操比赛并获得二等奖等。</a:t>
            </a: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30000"/>
              </a:lnSpc>
            </a:pPr>
            <a:endPar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30000"/>
              </a:lnSpc>
            </a:pPr>
            <a:endParaRPr lang="zh-CN" altLang="en-US" sz="14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48726" name="TextBox 13"/>
          <p:cNvSpPr txBox="1"/>
          <p:nvPr/>
        </p:nvSpPr>
        <p:spPr>
          <a:xfrm>
            <a:off x="3851910" y="3723640"/>
            <a:ext cx="2628900" cy="1168400"/>
          </a:xfrm>
          <a:prstGeom prst="rect">
            <a:avLst/>
          </a:prstGeom>
          <a:noFill/>
        </p:spPr>
        <p:txBody>
          <a:bodyPr wrap="square" rtlCol="0">
            <a:spAutoFit/>
          </a:bodyPr>
          <a:lstStyle/>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坚持学习、提升自身修养。从入学起几乎从未停止每天去图书馆学习；提交入党申请书，更贴近党的指导和教诲，不断完善自我。</a:t>
            </a:r>
          </a:p>
        </p:txBody>
      </p:sp>
      <p:sp>
        <p:nvSpPr>
          <p:cNvPr id="1048727" name="TextBox 15"/>
          <p:cNvSpPr txBox="1"/>
          <p:nvPr/>
        </p:nvSpPr>
        <p:spPr>
          <a:xfrm>
            <a:off x="4443095" y="2499360"/>
            <a:ext cx="2510790" cy="953135"/>
          </a:xfrm>
          <a:prstGeom prst="rect">
            <a:avLst/>
          </a:prstGeom>
          <a:noFill/>
        </p:spPr>
        <p:txBody>
          <a:bodyPr wrap="square" rtlCol="0">
            <a:spAutoFit/>
          </a:bodyPr>
          <a:lstStyle/>
          <a:p>
            <a:r>
              <a:rPr lang="zh-CN" altLang="en-US" sz="1400" dirty="0">
                <a:solidFill>
                  <a:schemeClr val="tx1">
                    <a:lumMod val="85000"/>
                    <a:lumOff val="15000"/>
                  </a:schemeClr>
                </a:solidFill>
                <a:latin typeface="微软雅黑" panose="020B0503020204020204" pitchFamily="34" charset="-122"/>
                <a:ea typeface="微软雅黑" panose="020B0503020204020204" pitchFamily="34" charset="-122"/>
              </a:rPr>
              <a:t>作为班级干部，尽职尽责做好自己的本职工作，为同学、老师服务，在班级建设中贡献自己的力量。</a:t>
            </a:r>
          </a:p>
        </p:txBody>
      </p:sp>
      <p:sp>
        <p:nvSpPr>
          <p:cNvPr id="1048728" name="Freeform 16"/>
          <p:cNvSpPr>
            <a:spLocks noEditPoints="1" noChangeArrowheads="1"/>
          </p:cNvSpPr>
          <p:nvPr/>
        </p:nvSpPr>
        <p:spPr bwMode="auto">
          <a:xfrm>
            <a:off x="3695881" y="2792599"/>
            <a:ext cx="269668" cy="269668"/>
          </a:xfrm>
          <a:custGeom>
            <a:avLst/>
            <a:gdLst>
              <a:gd name="T0" fmla="*/ 276864 w 360"/>
              <a:gd name="T1" fmla="*/ 34608 h 360"/>
              <a:gd name="T2" fmla="*/ 261290 w 360"/>
              <a:gd name="T3" fmla="*/ 34608 h 360"/>
              <a:gd name="T4" fmla="*/ 261290 w 360"/>
              <a:gd name="T5" fmla="*/ 69216 h 360"/>
              <a:gd name="T6" fmla="*/ 205918 w 360"/>
              <a:gd name="T7" fmla="*/ 69216 h 360"/>
              <a:gd name="T8" fmla="*/ 205918 w 360"/>
              <a:gd name="T9" fmla="*/ 34608 h 360"/>
              <a:gd name="T10" fmla="*/ 105554 w 360"/>
              <a:gd name="T11" fmla="*/ 34608 h 360"/>
              <a:gd name="T12" fmla="*/ 105554 w 360"/>
              <a:gd name="T13" fmla="*/ 69216 h 360"/>
              <a:gd name="T14" fmla="*/ 50182 w 360"/>
              <a:gd name="T15" fmla="*/ 69216 h 360"/>
              <a:gd name="T16" fmla="*/ 50182 w 360"/>
              <a:gd name="T17" fmla="*/ 34608 h 360"/>
              <a:gd name="T18" fmla="*/ 34608 w 360"/>
              <a:gd name="T19" fmla="*/ 34608 h 360"/>
              <a:gd name="T20" fmla="*/ 0 w 360"/>
              <a:gd name="T21" fmla="*/ 69216 h 360"/>
              <a:gd name="T22" fmla="*/ 0 w 360"/>
              <a:gd name="T23" fmla="*/ 276864 h 360"/>
              <a:gd name="T24" fmla="*/ 34608 w 360"/>
              <a:gd name="T25" fmla="*/ 311472 h 360"/>
              <a:gd name="T26" fmla="*/ 276864 w 360"/>
              <a:gd name="T27" fmla="*/ 311472 h 360"/>
              <a:gd name="T28" fmla="*/ 311472 w 360"/>
              <a:gd name="T29" fmla="*/ 276864 h 360"/>
              <a:gd name="T30" fmla="*/ 311472 w 360"/>
              <a:gd name="T31" fmla="*/ 69216 h 360"/>
              <a:gd name="T32" fmla="*/ 276864 w 360"/>
              <a:gd name="T33" fmla="*/ 34608 h 360"/>
              <a:gd name="T34" fmla="*/ 276864 w 360"/>
              <a:gd name="T35" fmla="*/ 276864 h 360"/>
              <a:gd name="T36" fmla="*/ 34608 w 360"/>
              <a:gd name="T37" fmla="*/ 276864 h 360"/>
              <a:gd name="T38" fmla="*/ 34608 w 360"/>
              <a:gd name="T39" fmla="*/ 138432 h 360"/>
              <a:gd name="T40" fmla="*/ 276864 w 360"/>
              <a:gd name="T41" fmla="*/ 138432 h 360"/>
              <a:gd name="T42" fmla="*/ 276864 w 360"/>
              <a:gd name="T43" fmla="*/ 276864 h 360"/>
              <a:gd name="T44" fmla="*/ 89981 w 360"/>
              <a:gd name="T45" fmla="*/ 0 h 360"/>
              <a:gd name="T46" fmla="*/ 65755 w 360"/>
              <a:gd name="T47" fmla="*/ 0 h 360"/>
              <a:gd name="T48" fmla="*/ 65755 w 360"/>
              <a:gd name="T49" fmla="*/ 58834 h 360"/>
              <a:gd name="T50" fmla="*/ 89981 w 360"/>
              <a:gd name="T51" fmla="*/ 58834 h 360"/>
              <a:gd name="T52" fmla="*/ 89981 w 360"/>
              <a:gd name="T53" fmla="*/ 0 h 360"/>
              <a:gd name="T54" fmla="*/ 245717 w 360"/>
              <a:gd name="T55" fmla="*/ 0 h 360"/>
              <a:gd name="T56" fmla="*/ 221491 w 360"/>
              <a:gd name="T57" fmla="*/ 0 h 360"/>
              <a:gd name="T58" fmla="*/ 221491 w 360"/>
              <a:gd name="T59" fmla="*/ 58834 h 360"/>
              <a:gd name="T60" fmla="*/ 245717 w 360"/>
              <a:gd name="T61" fmla="*/ 58834 h 360"/>
              <a:gd name="T62" fmla="*/ 245717 w 360"/>
              <a:gd name="T63" fmla="*/ 0 h 3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360" h="360">
                <a:moveTo>
                  <a:pt x="320" y="40"/>
                </a:moveTo>
                <a:cubicBezTo>
                  <a:pt x="302" y="40"/>
                  <a:pt x="302" y="40"/>
                  <a:pt x="302" y="40"/>
                </a:cubicBezTo>
                <a:cubicBezTo>
                  <a:pt x="302" y="80"/>
                  <a:pt x="302" y="80"/>
                  <a:pt x="302" y="80"/>
                </a:cubicBezTo>
                <a:cubicBezTo>
                  <a:pt x="238" y="80"/>
                  <a:pt x="238" y="80"/>
                  <a:pt x="238" y="80"/>
                </a:cubicBezTo>
                <a:cubicBezTo>
                  <a:pt x="238" y="40"/>
                  <a:pt x="238" y="40"/>
                  <a:pt x="238" y="40"/>
                </a:cubicBezTo>
                <a:cubicBezTo>
                  <a:pt x="122" y="40"/>
                  <a:pt x="122" y="40"/>
                  <a:pt x="122" y="40"/>
                </a:cubicBezTo>
                <a:cubicBezTo>
                  <a:pt x="122" y="80"/>
                  <a:pt x="122" y="80"/>
                  <a:pt x="122" y="80"/>
                </a:cubicBezTo>
                <a:cubicBezTo>
                  <a:pt x="58" y="80"/>
                  <a:pt x="58" y="80"/>
                  <a:pt x="58" y="80"/>
                </a:cubicBezTo>
                <a:cubicBezTo>
                  <a:pt x="58" y="40"/>
                  <a:pt x="58" y="40"/>
                  <a:pt x="58" y="40"/>
                </a:cubicBezTo>
                <a:cubicBezTo>
                  <a:pt x="40" y="40"/>
                  <a:pt x="40" y="40"/>
                  <a:pt x="40" y="40"/>
                </a:cubicBezTo>
                <a:cubicBezTo>
                  <a:pt x="18" y="40"/>
                  <a:pt x="0" y="58"/>
                  <a:pt x="0" y="80"/>
                </a:cubicBezTo>
                <a:cubicBezTo>
                  <a:pt x="0" y="320"/>
                  <a:pt x="0" y="320"/>
                  <a:pt x="0" y="320"/>
                </a:cubicBezTo>
                <a:cubicBezTo>
                  <a:pt x="0" y="342"/>
                  <a:pt x="18" y="360"/>
                  <a:pt x="40" y="360"/>
                </a:cubicBezTo>
                <a:cubicBezTo>
                  <a:pt x="320" y="360"/>
                  <a:pt x="320" y="360"/>
                  <a:pt x="320" y="360"/>
                </a:cubicBezTo>
                <a:cubicBezTo>
                  <a:pt x="342" y="360"/>
                  <a:pt x="360" y="342"/>
                  <a:pt x="360" y="320"/>
                </a:cubicBezTo>
                <a:cubicBezTo>
                  <a:pt x="360" y="80"/>
                  <a:pt x="360" y="80"/>
                  <a:pt x="360" y="80"/>
                </a:cubicBezTo>
                <a:cubicBezTo>
                  <a:pt x="360" y="58"/>
                  <a:pt x="342" y="40"/>
                  <a:pt x="320" y="40"/>
                </a:cubicBezTo>
                <a:close/>
                <a:moveTo>
                  <a:pt x="320" y="320"/>
                </a:moveTo>
                <a:cubicBezTo>
                  <a:pt x="40" y="320"/>
                  <a:pt x="40" y="320"/>
                  <a:pt x="40" y="320"/>
                </a:cubicBezTo>
                <a:cubicBezTo>
                  <a:pt x="40" y="160"/>
                  <a:pt x="40" y="160"/>
                  <a:pt x="40" y="160"/>
                </a:cubicBezTo>
                <a:cubicBezTo>
                  <a:pt x="320" y="160"/>
                  <a:pt x="320" y="160"/>
                  <a:pt x="320" y="160"/>
                </a:cubicBezTo>
                <a:lnTo>
                  <a:pt x="320" y="320"/>
                </a:lnTo>
                <a:close/>
                <a:moveTo>
                  <a:pt x="104" y="0"/>
                </a:moveTo>
                <a:cubicBezTo>
                  <a:pt x="76" y="0"/>
                  <a:pt x="76" y="0"/>
                  <a:pt x="76" y="0"/>
                </a:cubicBezTo>
                <a:cubicBezTo>
                  <a:pt x="76" y="68"/>
                  <a:pt x="76" y="68"/>
                  <a:pt x="76" y="68"/>
                </a:cubicBezTo>
                <a:cubicBezTo>
                  <a:pt x="104" y="68"/>
                  <a:pt x="104" y="68"/>
                  <a:pt x="104" y="68"/>
                </a:cubicBezTo>
                <a:lnTo>
                  <a:pt x="104" y="0"/>
                </a:lnTo>
                <a:close/>
                <a:moveTo>
                  <a:pt x="284" y="0"/>
                </a:moveTo>
                <a:cubicBezTo>
                  <a:pt x="256" y="0"/>
                  <a:pt x="256" y="0"/>
                  <a:pt x="256" y="0"/>
                </a:cubicBezTo>
                <a:cubicBezTo>
                  <a:pt x="256" y="68"/>
                  <a:pt x="256" y="68"/>
                  <a:pt x="256" y="68"/>
                </a:cubicBezTo>
                <a:cubicBezTo>
                  <a:pt x="284" y="68"/>
                  <a:pt x="284" y="68"/>
                  <a:pt x="284" y="68"/>
                </a:cubicBezTo>
                <a:lnTo>
                  <a:pt x="284" y="0"/>
                </a:lnTo>
                <a:close/>
              </a:path>
            </a:pathLst>
          </a:custGeom>
          <a:solidFill>
            <a:schemeClr val="bg1"/>
          </a:solidFill>
          <a:ln>
            <a:noFill/>
          </a:ln>
        </p:spPr>
        <p:txBody>
          <a:bodyPr lIns="121920" tIns="60960" rIns="121920" bIns="60960"/>
          <a:lstStyle/>
          <a:p>
            <a:endParaRPr lang="zh-CN" altLang="en-US"/>
          </a:p>
        </p:txBody>
      </p:sp>
      <p:sp>
        <p:nvSpPr>
          <p:cNvPr id="1048729" name="Freeform 52"/>
          <p:cNvSpPr>
            <a:spLocks noEditPoints="1"/>
          </p:cNvSpPr>
          <p:nvPr/>
        </p:nvSpPr>
        <p:spPr bwMode="auto">
          <a:xfrm>
            <a:off x="2919397" y="3992808"/>
            <a:ext cx="300901" cy="300901"/>
          </a:xfrm>
          <a:custGeom>
            <a:avLst/>
            <a:gdLst/>
            <a:ahLst/>
            <a:cxnLst>
              <a:cxn ang="0">
                <a:pos x="27" y="55"/>
              </a:cxn>
              <a:cxn ang="0">
                <a:pos x="0" y="27"/>
              </a:cxn>
              <a:cxn ang="0">
                <a:pos x="27" y="0"/>
              </a:cxn>
              <a:cxn ang="0">
                <a:pos x="55" y="27"/>
              </a:cxn>
              <a:cxn ang="0">
                <a:pos x="27" y="55"/>
              </a:cxn>
              <a:cxn ang="0">
                <a:pos x="27" y="8"/>
              </a:cxn>
              <a:cxn ang="0">
                <a:pos x="8" y="27"/>
              </a:cxn>
              <a:cxn ang="0">
                <a:pos x="27" y="47"/>
              </a:cxn>
              <a:cxn ang="0">
                <a:pos x="47" y="27"/>
              </a:cxn>
              <a:cxn ang="0">
                <a:pos x="27" y="8"/>
              </a:cxn>
              <a:cxn ang="0">
                <a:pos x="32" y="31"/>
              </a:cxn>
              <a:cxn ang="0">
                <a:pos x="31" y="32"/>
              </a:cxn>
              <a:cxn ang="0">
                <a:pos x="19" y="32"/>
              </a:cxn>
              <a:cxn ang="0">
                <a:pos x="18" y="31"/>
              </a:cxn>
              <a:cxn ang="0">
                <a:pos x="18" y="28"/>
              </a:cxn>
              <a:cxn ang="0">
                <a:pos x="19" y="27"/>
              </a:cxn>
              <a:cxn ang="0">
                <a:pos x="27" y="27"/>
              </a:cxn>
              <a:cxn ang="0">
                <a:pos x="27" y="15"/>
              </a:cxn>
              <a:cxn ang="0">
                <a:pos x="28" y="14"/>
              </a:cxn>
              <a:cxn ang="0">
                <a:pos x="31" y="14"/>
              </a:cxn>
              <a:cxn ang="0">
                <a:pos x="32" y="15"/>
              </a:cxn>
              <a:cxn ang="0">
                <a:pos x="32" y="31"/>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7"/>
                  <a:pt x="8" y="27"/>
                </a:cubicBezTo>
                <a:cubicBezTo>
                  <a:pt x="8" y="38"/>
                  <a:pt x="16" y="47"/>
                  <a:pt x="27" y="47"/>
                </a:cubicBezTo>
                <a:cubicBezTo>
                  <a:pt x="38" y="47"/>
                  <a:pt x="47" y="38"/>
                  <a:pt x="47" y="27"/>
                </a:cubicBezTo>
                <a:cubicBezTo>
                  <a:pt x="47" y="17"/>
                  <a:pt x="38" y="8"/>
                  <a:pt x="27" y="8"/>
                </a:cubicBezTo>
                <a:close/>
                <a:moveTo>
                  <a:pt x="32" y="31"/>
                </a:moveTo>
                <a:cubicBezTo>
                  <a:pt x="32" y="31"/>
                  <a:pt x="31" y="32"/>
                  <a:pt x="31" y="32"/>
                </a:cubicBezTo>
                <a:cubicBezTo>
                  <a:pt x="19" y="32"/>
                  <a:pt x="19" y="32"/>
                  <a:pt x="19" y="32"/>
                </a:cubicBezTo>
                <a:cubicBezTo>
                  <a:pt x="19" y="32"/>
                  <a:pt x="18" y="31"/>
                  <a:pt x="18" y="31"/>
                </a:cubicBezTo>
                <a:cubicBezTo>
                  <a:pt x="18" y="28"/>
                  <a:pt x="18" y="28"/>
                  <a:pt x="18" y="28"/>
                </a:cubicBezTo>
                <a:cubicBezTo>
                  <a:pt x="18" y="28"/>
                  <a:pt x="19" y="27"/>
                  <a:pt x="19" y="27"/>
                </a:cubicBezTo>
                <a:cubicBezTo>
                  <a:pt x="27" y="27"/>
                  <a:pt x="27" y="27"/>
                  <a:pt x="27" y="27"/>
                </a:cubicBezTo>
                <a:cubicBezTo>
                  <a:pt x="27" y="15"/>
                  <a:pt x="27" y="15"/>
                  <a:pt x="27" y="15"/>
                </a:cubicBezTo>
                <a:cubicBezTo>
                  <a:pt x="27" y="14"/>
                  <a:pt x="28" y="14"/>
                  <a:pt x="28" y="14"/>
                </a:cubicBezTo>
                <a:cubicBezTo>
                  <a:pt x="31" y="14"/>
                  <a:pt x="31" y="14"/>
                  <a:pt x="31" y="14"/>
                </a:cubicBezTo>
                <a:cubicBezTo>
                  <a:pt x="31" y="14"/>
                  <a:pt x="32" y="14"/>
                  <a:pt x="32" y="15"/>
                </a:cubicBezTo>
                <a:lnTo>
                  <a:pt x="32" y="31"/>
                </a:lnTo>
                <a:close/>
              </a:path>
            </a:pathLst>
          </a:custGeom>
          <a:solidFill>
            <a:schemeClr val="bg1"/>
          </a:solidFill>
          <a:ln w="9525">
            <a:noFill/>
            <a:round/>
          </a:ln>
        </p:spPr>
        <p:txBody>
          <a:bodyPr vert="horz" wrap="square" lIns="91440" tIns="45720" rIns="91440" bIns="45720" numCol="1" anchor="t" anchorCtr="0" compatLnSpc="1"/>
          <a:lstStyle/>
          <a:p>
            <a:endParaRPr lang="en-US"/>
          </a:p>
        </p:txBody>
      </p:sp>
      <p:grpSp>
        <p:nvGrpSpPr>
          <p:cNvPr id="53" name="组合 20"/>
          <p:cNvGrpSpPr/>
          <p:nvPr/>
        </p:nvGrpSpPr>
        <p:grpSpPr>
          <a:xfrm>
            <a:off x="946657" y="2683514"/>
            <a:ext cx="623789" cy="521385"/>
            <a:chOff x="1124605" y="983347"/>
            <a:chExt cx="623789" cy="521385"/>
          </a:xfrm>
          <a:solidFill>
            <a:schemeClr val="bg1"/>
          </a:solidFill>
        </p:grpSpPr>
        <p:sp>
          <p:nvSpPr>
            <p:cNvPr id="1048730" name="Freeform 1440"/>
            <p:cNvSpPr/>
            <p:nvPr/>
          </p:nvSpPr>
          <p:spPr bwMode="auto">
            <a:xfrm>
              <a:off x="1124605" y="1154661"/>
              <a:ext cx="503541" cy="350071"/>
            </a:xfrm>
            <a:custGeom>
              <a:avLst/>
              <a:gdLst>
                <a:gd name="T0" fmla="*/ 52 w 81"/>
                <a:gd name="T1" fmla="*/ 40 h 56"/>
                <a:gd name="T2" fmla="*/ 34 w 81"/>
                <a:gd name="T3" fmla="*/ 33 h 56"/>
                <a:gd name="T4" fmla="*/ 27 w 81"/>
                <a:gd name="T5" fmla="*/ 19 h 56"/>
                <a:gd name="T6" fmla="*/ 37 w 81"/>
                <a:gd name="T7" fmla="*/ 19 h 56"/>
                <a:gd name="T8" fmla="*/ 18 w 81"/>
                <a:gd name="T9" fmla="*/ 0 h 56"/>
                <a:gd name="T10" fmla="*/ 0 w 81"/>
                <a:gd name="T11" fmla="*/ 19 h 56"/>
                <a:gd name="T12" fmla="*/ 11 w 81"/>
                <a:gd name="T13" fmla="*/ 19 h 56"/>
                <a:gd name="T14" fmla="*/ 22 w 81"/>
                <a:gd name="T15" fmla="*/ 44 h 56"/>
                <a:gd name="T16" fmla="*/ 52 w 81"/>
                <a:gd name="T17" fmla="*/ 56 h 56"/>
                <a:gd name="T18" fmla="*/ 81 w 81"/>
                <a:gd name="T19" fmla="*/ 44 h 56"/>
                <a:gd name="T20" fmla="*/ 69 w 81"/>
                <a:gd name="T21" fmla="*/ 33 h 56"/>
                <a:gd name="T22" fmla="*/ 52 w 81"/>
                <a:gd name="T23" fmla="*/ 4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56">
                  <a:moveTo>
                    <a:pt x="52" y="40"/>
                  </a:moveTo>
                  <a:cubicBezTo>
                    <a:pt x="45" y="40"/>
                    <a:pt x="39" y="38"/>
                    <a:pt x="34" y="33"/>
                  </a:cubicBezTo>
                  <a:cubicBezTo>
                    <a:pt x="30" y="29"/>
                    <a:pt x="28" y="24"/>
                    <a:pt x="27" y="19"/>
                  </a:cubicBezTo>
                  <a:cubicBezTo>
                    <a:pt x="37" y="19"/>
                    <a:pt x="37" y="19"/>
                    <a:pt x="37" y="19"/>
                  </a:cubicBezTo>
                  <a:cubicBezTo>
                    <a:pt x="18" y="0"/>
                    <a:pt x="18" y="0"/>
                    <a:pt x="18" y="0"/>
                  </a:cubicBezTo>
                  <a:cubicBezTo>
                    <a:pt x="0" y="19"/>
                    <a:pt x="0" y="19"/>
                    <a:pt x="0" y="19"/>
                  </a:cubicBezTo>
                  <a:cubicBezTo>
                    <a:pt x="11" y="19"/>
                    <a:pt x="11" y="19"/>
                    <a:pt x="11" y="19"/>
                  </a:cubicBezTo>
                  <a:cubicBezTo>
                    <a:pt x="12" y="28"/>
                    <a:pt x="16" y="37"/>
                    <a:pt x="22" y="44"/>
                  </a:cubicBezTo>
                  <a:cubicBezTo>
                    <a:pt x="30" y="52"/>
                    <a:pt x="41" y="56"/>
                    <a:pt x="52" y="56"/>
                  </a:cubicBezTo>
                  <a:cubicBezTo>
                    <a:pt x="63" y="56"/>
                    <a:pt x="73" y="52"/>
                    <a:pt x="81" y="44"/>
                  </a:cubicBezTo>
                  <a:cubicBezTo>
                    <a:pt x="69" y="33"/>
                    <a:pt x="69" y="33"/>
                    <a:pt x="69" y="33"/>
                  </a:cubicBezTo>
                  <a:cubicBezTo>
                    <a:pt x="65" y="38"/>
                    <a:pt x="58" y="40"/>
                    <a:pt x="52" y="40"/>
                  </a:cubicBez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sp>
          <p:nvSpPr>
            <p:cNvPr id="1048731" name="Freeform 1441"/>
            <p:cNvSpPr/>
            <p:nvPr/>
          </p:nvSpPr>
          <p:spPr bwMode="auto">
            <a:xfrm>
              <a:off x="1267398" y="983347"/>
              <a:ext cx="480996" cy="335174"/>
            </a:xfrm>
            <a:custGeom>
              <a:avLst/>
              <a:gdLst>
                <a:gd name="T0" fmla="*/ 11 w 77"/>
                <a:gd name="T1" fmla="*/ 24 h 54"/>
                <a:gd name="T2" fmla="*/ 28 w 77"/>
                <a:gd name="T3" fmla="*/ 16 h 54"/>
                <a:gd name="T4" fmla="*/ 52 w 77"/>
                <a:gd name="T5" fmla="*/ 37 h 54"/>
                <a:gd name="T6" fmla="*/ 42 w 77"/>
                <a:gd name="T7" fmla="*/ 37 h 54"/>
                <a:gd name="T8" fmla="*/ 61 w 77"/>
                <a:gd name="T9" fmla="*/ 54 h 54"/>
                <a:gd name="T10" fmla="*/ 77 w 77"/>
                <a:gd name="T11" fmla="*/ 36 h 54"/>
                <a:gd name="T12" fmla="*/ 67 w 77"/>
                <a:gd name="T13" fmla="*/ 36 h 54"/>
                <a:gd name="T14" fmla="*/ 27 w 77"/>
                <a:gd name="T15" fmla="*/ 1 h 54"/>
                <a:gd name="T16" fmla="*/ 0 w 77"/>
                <a:gd name="T17" fmla="*/ 14 h 54"/>
                <a:gd name="T18" fmla="*/ 11 w 77"/>
                <a:gd name="T19" fmla="*/ 2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54">
                  <a:moveTo>
                    <a:pt x="11" y="24"/>
                  </a:moveTo>
                  <a:cubicBezTo>
                    <a:pt x="15" y="19"/>
                    <a:pt x="21" y="17"/>
                    <a:pt x="28" y="16"/>
                  </a:cubicBezTo>
                  <a:cubicBezTo>
                    <a:pt x="40" y="16"/>
                    <a:pt x="51" y="25"/>
                    <a:pt x="52" y="37"/>
                  </a:cubicBezTo>
                  <a:cubicBezTo>
                    <a:pt x="42" y="37"/>
                    <a:pt x="42" y="37"/>
                    <a:pt x="42" y="37"/>
                  </a:cubicBezTo>
                  <a:cubicBezTo>
                    <a:pt x="61" y="54"/>
                    <a:pt x="61" y="54"/>
                    <a:pt x="61" y="54"/>
                  </a:cubicBezTo>
                  <a:cubicBezTo>
                    <a:pt x="77" y="36"/>
                    <a:pt x="77" y="36"/>
                    <a:pt x="77" y="36"/>
                  </a:cubicBezTo>
                  <a:cubicBezTo>
                    <a:pt x="67" y="36"/>
                    <a:pt x="67" y="36"/>
                    <a:pt x="67" y="36"/>
                  </a:cubicBezTo>
                  <a:cubicBezTo>
                    <a:pt x="65" y="16"/>
                    <a:pt x="47" y="0"/>
                    <a:pt x="27" y="1"/>
                  </a:cubicBezTo>
                  <a:cubicBezTo>
                    <a:pt x="16" y="2"/>
                    <a:pt x="7" y="6"/>
                    <a:pt x="0" y="14"/>
                  </a:cubicBezTo>
                  <a:lnTo>
                    <a:pt x="11" y="24"/>
                  </a:lnTo>
                  <a:close/>
                </a:path>
              </a:pathLst>
            </a:custGeom>
            <a:grpFill/>
            <a:ln>
              <a:noFill/>
            </a:ln>
          </p:spPr>
          <p:txBody>
            <a:bodyPr vert="horz" wrap="square" lIns="91440" tIns="45720" rIns="91440" bIns="45720" numCol="1" anchor="t" anchorCtr="0" compatLnSpc="1"/>
            <a:lstStyle/>
            <a:p>
              <a:endParaRPr lang="zh-CN" altLang="en-US">
                <a:solidFill>
                  <a:prstClr val="black"/>
                </a:solidFill>
              </a:endParaRPr>
            </a:p>
          </p:txBody>
        </p:sp>
      </p:grpSp>
      <p:grpSp>
        <p:nvGrpSpPr>
          <p:cNvPr id="54" name="组合 23"/>
          <p:cNvGrpSpPr/>
          <p:nvPr/>
        </p:nvGrpSpPr>
        <p:grpSpPr>
          <a:xfrm>
            <a:off x="2906145" y="1448004"/>
            <a:ext cx="321460" cy="318589"/>
            <a:chOff x="2083603" y="514000"/>
            <a:chExt cx="321460" cy="318589"/>
          </a:xfrm>
        </p:grpSpPr>
        <p:sp>
          <p:nvSpPr>
            <p:cNvPr id="1048732" name="Freeform 621"/>
            <p:cNvSpPr/>
            <p:nvPr/>
          </p:nvSpPr>
          <p:spPr bwMode="auto">
            <a:xfrm>
              <a:off x="2275905" y="514000"/>
              <a:ext cx="129158" cy="129158"/>
            </a:xfrm>
            <a:custGeom>
              <a:avLst/>
              <a:gdLst>
                <a:gd name="T0" fmla="*/ 45 w 45"/>
                <a:gd name="T1" fmla="*/ 12 h 45"/>
                <a:gd name="T2" fmla="*/ 33 w 45"/>
                <a:gd name="T3" fmla="*/ 0 h 45"/>
                <a:gd name="T4" fmla="*/ 12 w 45"/>
                <a:gd name="T5" fmla="*/ 21 h 45"/>
                <a:gd name="T6" fmla="*/ 0 w 45"/>
                <a:gd name="T7" fmla="*/ 7 h 45"/>
                <a:gd name="T8" fmla="*/ 0 w 45"/>
                <a:gd name="T9" fmla="*/ 45 h 45"/>
                <a:gd name="T10" fmla="*/ 37 w 45"/>
                <a:gd name="T11" fmla="*/ 45 h 45"/>
                <a:gd name="T12" fmla="*/ 24 w 45"/>
                <a:gd name="T13" fmla="*/ 32 h 45"/>
                <a:gd name="T14" fmla="*/ 45 w 45"/>
                <a:gd name="T15" fmla="*/ 12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5">
                  <a:moveTo>
                    <a:pt x="45" y="12"/>
                  </a:moveTo>
                  <a:lnTo>
                    <a:pt x="33" y="0"/>
                  </a:lnTo>
                  <a:lnTo>
                    <a:pt x="12" y="21"/>
                  </a:lnTo>
                  <a:lnTo>
                    <a:pt x="0" y="7"/>
                  </a:lnTo>
                  <a:lnTo>
                    <a:pt x="0" y="45"/>
                  </a:lnTo>
                  <a:lnTo>
                    <a:pt x="37" y="45"/>
                  </a:lnTo>
                  <a:lnTo>
                    <a:pt x="24" y="32"/>
                  </a:lnTo>
                  <a:lnTo>
                    <a:pt x="45" y="12"/>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48733" name="Freeform 622"/>
            <p:cNvSpPr/>
            <p:nvPr/>
          </p:nvSpPr>
          <p:spPr bwMode="auto">
            <a:xfrm>
              <a:off x="2083603" y="703431"/>
              <a:ext cx="132028" cy="129158"/>
            </a:xfrm>
            <a:custGeom>
              <a:avLst/>
              <a:gdLst>
                <a:gd name="T0" fmla="*/ 21 w 46"/>
                <a:gd name="T1" fmla="*/ 12 h 45"/>
                <a:gd name="T2" fmla="*/ 0 w 46"/>
                <a:gd name="T3" fmla="*/ 33 h 45"/>
                <a:gd name="T4" fmla="*/ 12 w 46"/>
                <a:gd name="T5" fmla="*/ 45 h 45"/>
                <a:gd name="T6" fmla="*/ 33 w 46"/>
                <a:gd name="T7" fmla="*/ 24 h 45"/>
                <a:gd name="T8" fmla="*/ 46 w 46"/>
                <a:gd name="T9" fmla="*/ 37 h 45"/>
                <a:gd name="T10" fmla="*/ 46 w 46"/>
                <a:gd name="T11" fmla="*/ 0 h 45"/>
                <a:gd name="T12" fmla="*/ 8 w 46"/>
                <a:gd name="T13" fmla="*/ 0 h 45"/>
                <a:gd name="T14" fmla="*/ 21 w 46"/>
                <a:gd name="T15" fmla="*/ 12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45">
                  <a:moveTo>
                    <a:pt x="21" y="12"/>
                  </a:moveTo>
                  <a:lnTo>
                    <a:pt x="0" y="33"/>
                  </a:lnTo>
                  <a:lnTo>
                    <a:pt x="12" y="45"/>
                  </a:lnTo>
                  <a:lnTo>
                    <a:pt x="33" y="24"/>
                  </a:lnTo>
                  <a:lnTo>
                    <a:pt x="46" y="37"/>
                  </a:lnTo>
                  <a:lnTo>
                    <a:pt x="46" y="0"/>
                  </a:lnTo>
                  <a:lnTo>
                    <a:pt x="8" y="0"/>
                  </a:lnTo>
                  <a:lnTo>
                    <a:pt x="21" y="12"/>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48734" name="Freeform 623"/>
            <p:cNvSpPr/>
            <p:nvPr/>
          </p:nvSpPr>
          <p:spPr bwMode="auto">
            <a:xfrm>
              <a:off x="2275905" y="703431"/>
              <a:ext cx="129158" cy="129158"/>
            </a:xfrm>
            <a:custGeom>
              <a:avLst/>
              <a:gdLst>
                <a:gd name="T0" fmla="*/ 45 w 45"/>
                <a:gd name="T1" fmla="*/ 33 h 45"/>
                <a:gd name="T2" fmla="*/ 24 w 45"/>
                <a:gd name="T3" fmla="*/ 12 h 45"/>
                <a:gd name="T4" fmla="*/ 37 w 45"/>
                <a:gd name="T5" fmla="*/ 0 h 45"/>
                <a:gd name="T6" fmla="*/ 0 w 45"/>
                <a:gd name="T7" fmla="*/ 0 h 45"/>
                <a:gd name="T8" fmla="*/ 0 w 45"/>
                <a:gd name="T9" fmla="*/ 37 h 45"/>
                <a:gd name="T10" fmla="*/ 12 w 45"/>
                <a:gd name="T11" fmla="*/ 24 h 45"/>
                <a:gd name="T12" fmla="*/ 33 w 45"/>
                <a:gd name="T13" fmla="*/ 45 h 45"/>
                <a:gd name="T14" fmla="*/ 45 w 45"/>
                <a:gd name="T15" fmla="*/ 33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45">
                  <a:moveTo>
                    <a:pt x="45" y="33"/>
                  </a:moveTo>
                  <a:lnTo>
                    <a:pt x="24" y="12"/>
                  </a:lnTo>
                  <a:lnTo>
                    <a:pt x="37" y="0"/>
                  </a:lnTo>
                  <a:lnTo>
                    <a:pt x="0" y="0"/>
                  </a:lnTo>
                  <a:lnTo>
                    <a:pt x="0" y="37"/>
                  </a:lnTo>
                  <a:lnTo>
                    <a:pt x="12" y="24"/>
                  </a:lnTo>
                  <a:lnTo>
                    <a:pt x="33" y="45"/>
                  </a:lnTo>
                  <a:lnTo>
                    <a:pt x="45" y="33"/>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48735" name="Freeform 624"/>
            <p:cNvSpPr/>
            <p:nvPr/>
          </p:nvSpPr>
          <p:spPr bwMode="auto">
            <a:xfrm>
              <a:off x="2083603" y="514000"/>
              <a:ext cx="132028" cy="129158"/>
            </a:xfrm>
            <a:custGeom>
              <a:avLst/>
              <a:gdLst>
                <a:gd name="T0" fmla="*/ 0 w 46"/>
                <a:gd name="T1" fmla="*/ 12 h 45"/>
                <a:gd name="T2" fmla="*/ 21 w 46"/>
                <a:gd name="T3" fmla="*/ 32 h 45"/>
                <a:gd name="T4" fmla="*/ 8 w 46"/>
                <a:gd name="T5" fmla="*/ 45 h 45"/>
                <a:gd name="T6" fmla="*/ 46 w 46"/>
                <a:gd name="T7" fmla="*/ 45 h 45"/>
                <a:gd name="T8" fmla="*/ 46 w 46"/>
                <a:gd name="T9" fmla="*/ 7 h 45"/>
                <a:gd name="T10" fmla="*/ 33 w 46"/>
                <a:gd name="T11" fmla="*/ 21 h 45"/>
                <a:gd name="T12" fmla="*/ 12 w 46"/>
                <a:gd name="T13" fmla="*/ 0 h 45"/>
                <a:gd name="T14" fmla="*/ 0 w 46"/>
                <a:gd name="T15" fmla="*/ 12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45">
                  <a:moveTo>
                    <a:pt x="0" y="12"/>
                  </a:moveTo>
                  <a:lnTo>
                    <a:pt x="21" y="32"/>
                  </a:lnTo>
                  <a:lnTo>
                    <a:pt x="8" y="45"/>
                  </a:lnTo>
                  <a:lnTo>
                    <a:pt x="46" y="45"/>
                  </a:lnTo>
                  <a:lnTo>
                    <a:pt x="46" y="7"/>
                  </a:lnTo>
                  <a:lnTo>
                    <a:pt x="33" y="21"/>
                  </a:lnTo>
                  <a:lnTo>
                    <a:pt x="12" y="0"/>
                  </a:lnTo>
                  <a:lnTo>
                    <a:pt x="0" y="12"/>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pic>
        <p:nvPicPr>
          <p:cNvPr id="2097173" name="图片 16"/>
          <p:cNvPicPr>
            <a:picLocks noChangeAspect="1"/>
          </p:cNvPicPr>
          <p:nvPr/>
        </p:nvPicPr>
        <p:blipFill>
          <a:blip r:embed="rId2"/>
          <a:stretch>
            <a:fillRect/>
          </a:stretch>
        </p:blipFill>
        <p:spPr>
          <a:xfrm>
            <a:off x="7023100" y="987425"/>
            <a:ext cx="1839595" cy="2240915"/>
          </a:xfrm>
          <a:prstGeom prst="rect">
            <a:avLst/>
          </a:prstGeom>
        </p:spPr>
      </p:pic>
      <p:pic>
        <p:nvPicPr>
          <p:cNvPr id="2097174" name="图片 28"/>
          <p:cNvPicPr>
            <a:picLocks noChangeAspect="1"/>
          </p:cNvPicPr>
          <p:nvPr/>
        </p:nvPicPr>
        <p:blipFill>
          <a:blip r:embed="rId3"/>
          <a:stretch>
            <a:fillRect/>
          </a:stretch>
        </p:blipFill>
        <p:spPr>
          <a:xfrm>
            <a:off x="6791325" y="3435350"/>
            <a:ext cx="2302510" cy="1582420"/>
          </a:xfrm>
          <a:prstGeom prst="rect">
            <a:avLst/>
          </a:prstGeom>
        </p:spPr>
      </p:pic>
      <p:sp>
        <p:nvSpPr>
          <p:cNvPr id="1048736" name="平行四边形 29"/>
          <p:cNvSpPr/>
          <p:nvPr/>
        </p:nvSpPr>
        <p:spPr>
          <a:xfrm>
            <a:off x="260985" y="285750"/>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个人基本信息</a:t>
            </a:r>
          </a:p>
        </p:txBody>
      </p:sp>
      <p:sp>
        <p:nvSpPr>
          <p:cNvPr id="1048737" name="平行四边形 30"/>
          <p:cNvSpPr/>
          <p:nvPr/>
        </p:nvSpPr>
        <p:spPr>
          <a:xfrm>
            <a:off x="3204210" y="285750"/>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zh-CN" altLang="en-US" sz="1600" dirty="0">
                <a:solidFill>
                  <a:schemeClr val="bg1"/>
                </a:solidFill>
                <a:latin typeface="微软雅黑" panose="020B0503020204020204" pitchFamily="34" charset="-122"/>
                <a:ea typeface="微软雅黑" panose="020B0503020204020204" pitchFamily="34" charset="-122"/>
                <a:sym typeface="+mn-ea"/>
              </a:rPr>
              <a:t>学术竞赛经历</a:t>
            </a:r>
          </a:p>
        </p:txBody>
      </p:sp>
      <p:sp>
        <p:nvSpPr>
          <p:cNvPr id="1048738" name="平行四边形 31"/>
          <p:cNvSpPr/>
          <p:nvPr/>
        </p:nvSpPr>
        <p:spPr>
          <a:xfrm>
            <a:off x="6084511" y="261561"/>
            <a:ext cx="2664296" cy="432048"/>
          </a:xfrm>
          <a:prstGeom prst="parallelogram">
            <a:avLst>
              <a:gd name="adj" fmla="val 38803"/>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微软雅黑" panose="020B0503020204020204" pitchFamily="34" charset="-122"/>
                <a:ea typeface="微软雅黑" panose="020B0503020204020204" pitchFamily="34" charset="-122"/>
                <a:sym typeface="+mn-ea"/>
              </a:rPr>
              <a:t>校园经历</a:t>
            </a:r>
            <a:endParaRPr lang="zh-CN" altLang="en-US"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45743"/>
                                        </p:tgtEl>
                                        <p:attrNameLst>
                                          <p:attrName>style.visibility</p:attrName>
                                        </p:attrNameLst>
                                      </p:cBhvr>
                                      <p:to>
                                        <p:strVal val="visible"/>
                                      </p:to>
                                    </p:set>
                                    <p:animEffect transition="in" filter="wipe(left)">
                                      <p:cBhvr>
                                        <p:cTn id="7" dur="500"/>
                                        <p:tgtEl>
                                          <p:spTgt spid="3145743"/>
                                        </p:tgtEl>
                                      </p:cBhvr>
                                    </p:animEffect>
                                  </p:childTnLst>
                                </p:cTn>
                              </p:par>
                              <p:par>
                                <p:cTn id="8" presetID="22" presetClass="entr" presetSubtype="8" fill="hold" nodeType="withEffect">
                                  <p:stCondLst>
                                    <p:cond delay="0"/>
                                  </p:stCondLst>
                                  <p:childTnLst>
                                    <p:set>
                                      <p:cBhvr>
                                        <p:cTn id="9" dur="1" fill="hold">
                                          <p:stCondLst>
                                            <p:cond delay="0"/>
                                          </p:stCondLst>
                                        </p:cTn>
                                        <p:tgtEl>
                                          <p:spTgt spid="3145744"/>
                                        </p:tgtEl>
                                        <p:attrNameLst>
                                          <p:attrName>style.visibility</p:attrName>
                                        </p:attrNameLst>
                                      </p:cBhvr>
                                      <p:to>
                                        <p:strVal val="visible"/>
                                      </p:to>
                                    </p:set>
                                    <p:animEffect transition="in" filter="wipe(left)">
                                      <p:cBhvr>
                                        <p:cTn id="10" dur="500"/>
                                        <p:tgtEl>
                                          <p:spTgt spid="3145744"/>
                                        </p:tgtEl>
                                      </p:cBhvr>
                                    </p:animEffect>
                                  </p:childTnLst>
                                </p:cTn>
                              </p:par>
                              <p:par>
                                <p:cTn id="11" presetID="22" presetClass="entr" presetSubtype="8" fill="hold" nodeType="withEffect">
                                  <p:stCondLst>
                                    <p:cond delay="0"/>
                                  </p:stCondLst>
                                  <p:childTnLst>
                                    <p:set>
                                      <p:cBhvr>
                                        <p:cTn id="12" dur="1" fill="hold">
                                          <p:stCondLst>
                                            <p:cond delay="0"/>
                                          </p:stCondLst>
                                        </p:cTn>
                                        <p:tgtEl>
                                          <p:spTgt spid="3145745"/>
                                        </p:tgtEl>
                                        <p:attrNameLst>
                                          <p:attrName>style.visibility</p:attrName>
                                        </p:attrNameLst>
                                      </p:cBhvr>
                                      <p:to>
                                        <p:strVal val="visible"/>
                                      </p:to>
                                    </p:set>
                                    <p:animEffect transition="in" filter="wipe(left)">
                                      <p:cBhvr>
                                        <p:cTn id="13" dur="500"/>
                                        <p:tgtEl>
                                          <p:spTgt spid="3145745"/>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1048721"/>
                                        </p:tgtEl>
                                        <p:attrNameLst>
                                          <p:attrName>style.visibility</p:attrName>
                                        </p:attrNameLst>
                                      </p:cBhvr>
                                      <p:to>
                                        <p:strVal val="visible"/>
                                      </p:to>
                                    </p:set>
                                    <p:animEffect transition="in" filter="fade">
                                      <p:cBhvr>
                                        <p:cTn id="17" dur="500"/>
                                        <p:tgtEl>
                                          <p:spTgt spid="1048721"/>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1048722"/>
                                        </p:tgtEl>
                                        <p:attrNameLst>
                                          <p:attrName>style.visibility</p:attrName>
                                        </p:attrNameLst>
                                      </p:cBhvr>
                                      <p:to>
                                        <p:strVal val="visible"/>
                                      </p:to>
                                    </p:set>
                                    <p:animEffect transition="in" filter="fade">
                                      <p:cBhvr>
                                        <p:cTn id="21" dur="500"/>
                                        <p:tgtEl>
                                          <p:spTgt spid="1048722"/>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1048723"/>
                                        </p:tgtEl>
                                        <p:attrNameLst>
                                          <p:attrName>style.visibility</p:attrName>
                                        </p:attrNameLst>
                                      </p:cBhvr>
                                      <p:to>
                                        <p:strVal val="visible"/>
                                      </p:to>
                                    </p:set>
                                    <p:animEffect transition="in" filter="fade">
                                      <p:cBhvr>
                                        <p:cTn id="25" dur="500"/>
                                        <p:tgtEl>
                                          <p:spTgt spid="1048723"/>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1048724"/>
                                        </p:tgtEl>
                                        <p:attrNameLst>
                                          <p:attrName>style.visibility</p:attrName>
                                        </p:attrNameLst>
                                      </p:cBhvr>
                                      <p:to>
                                        <p:strVal val="visible"/>
                                      </p:to>
                                    </p:set>
                                    <p:animEffect transition="in" filter="fade">
                                      <p:cBhvr>
                                        <p:cTn id="29" dur="500"/>
                                        <p:tgtEl>
                                          <p:spTgt spid="1048724"/>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1048725"/>
                                        </p:tgtEl>
                                        <p:attrNameLst>
                                          <p:attrName>style.visibility</p:attrName>
                                        </p:attrNameLst>
                                      </p:cBhvr>
                                      <p:to>
                                        <p:strVal val="visible"/>
                                      </p:to>
                                    </p:set>
                                    <p:animEffect transition="in" filter="wipe(down)">
                                      <p:cBhvr>
                                        <p:cTn id="34" dur="500"/>
                                        <p:tgtEl>
                                          <p:spTgt spid="1048725"/>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1048727"/>
                                        </p:tgtEl>
                                        <p:attrNameLst>
                                          <p:attrName>style.visibility</p:attrName>
                                        </p:attrNameLst>
                                      </p:cBhvr>
                                      <p:to>
                                        <p:strVal val="visible"/>
                                      </p:to>
                                    </p:set>
                                    <p:animEffect transition="in" filter="wipe(down)">
                                      <p:cBhvr>
                                        <p:cTn id="39" dur="500"/>
                                        <p:tgtEl>
                                          <p:spTgt spid="1048727"/>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1048726"/>
                                        </p:tgtEl>
                                        <p:attrNameLst>
                                          <p:attrName>style.visibility</p:attrName>
                                        </p:attrNameLst>
                                      </p:cBhvr>
                                      <p:to>
                                        <p:strVal val="visible"/>
                                      </p:to>
                                    </p:set>
                                    <p:animEffect transition="in" filter="wipe(down)">
                                      <p:cBhvr>
                                        <p:cTn id="44" dur="500"/>
                                        <p:tgtEl>
                                          <p:spTgt spid="1048726"/>
                                        </p:tgtEl>
                                      </p:cBhvr>
                                    </p:animEffect>
                                  </p:childTnLst>
                                </p:cTn>
                              </p:par>
                            </p:childTnLst>
                          </p:cTn>
                        </p:par>
                      </p:childTnLst>
                    </p:cTn>
                  </p:par>
                  <p:par>
                    <p:cTn id="45" fill="hold">
                      <p:stCondLst>
                        <p:cond delay="indefinite"/>
                      </p:stCondLst>
                      <p:childTnLst>
                        <p:par>
                          <p:cTn id="46" fill="hold">
                            <p:stCondLst>
                              <p:cond delay="0"/>
                            </p:stCondLst>
                            <p:childTnLst>
                              <p:par>
                                <p:cTn id="47" presetID="18" presetClass="entr" presetSubtype="12" fill="hold" nodeType="clickEffect">
                                  <p:stCondLst>
                                    <p:cond delay="0"/>
                                  </p:stCondLst>
                                  <p:childTnLst>
                                    <p:set>
                                      <p:cBhvr>
                                        <p:cTn id="48" dur="1" fill="hold">
                                          <p:stCondLst>
                                            <p:cond delay="0"/>
                                          </p:stCondLst>
                                        </p:cTn>
                                        <p:tgtEl>
                                          <p:spTgt spid="2097173"/>
                                        </p:tgtEl>
                                        <p:attrNameLst>
                                          <p:attrName>style.visibility</p:attrName>
                                        </p:attrNameLst>
                                      </p:cBhvr>
                                      <p:to>
                                        <p:strVal val="visible"/>
                                      </p:to>
                                    </p:set>
                                    <p:animEffect transition="in" filter="strips(downLeft)">
                                      <p:cBhvr>
                                        <p:cTn id="49" dur="500"/>
                                        <p:tgtEl>
                                          <p:spTgt spid="2097173"/>
                                        </p:tgtEl>
                                      </p:cBhvr>
                                    </p:animEffect>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nodeType="clickEffect">
                                  <p:stCondLst>
                                    <p:cond delay="0"/>
                                  </p:stCondLst>
                                  <p:childTnLst>
                                    <p:set>
                                      <p:cBhvr>
                                        <p:cTn id="53" dur="1" fill="hold">
                                          <p:stCondLst>
                                            <p:cond delay="0"/>
                                          </p:stCondLst>
                                        </p:cTn>
                                        <p:tgtEl>
                                          <p:spTgt spid="2097174"/>
                                        </p:tgtEl>
                                        <p:attrNameLst>
                                          <p:attrName>style.visibility</p:attrName>
                                        </p:attrNameLst>
                                      </p:cBhvr>
                                      <p:to>
                                        <p:strVal val="visible"/>
                                      </p:to>
                                    </p:set>
                                    <p:animEffect transition="in" filter="fade">
                                      <p:cBhvr>
                                        <p:cTn id="54" dur="1000"/>
                                        <p:tgtEl>
                                          <p:spTgt spid="2097174"/>
                                        </p:tgtEl>
                                      </p:cBhvr>
                                    </p:animEffect>
                                    <p:anim calcmode="lin" valueType="num">
                                      <p:cBhvr>
                                        <p:cTn id="55" dur="1000" fill="hold"/>
                                        <p:tgtEl>
                                          <p:spTgt spid="2097174"/>
                                        </p:tgtEl>
                                        <p:attrNameLst>
                                          <p:attrName>ppt_x</p:attrName>
                                        </p:attrNameLst>
                                      </p:cBhvr>
                                      <p:tavLst>
                                        <p:tav tm="0">
                                          <p:val>
                                            <p:strVal val="#ppt_x"/>
                                          </p:val>
                                        </p:tav>
                                        <p:tav tm="100000">
                                          <p:val>
                                            <p:strVal val="#ppt_x"/>
                                          </p:val>
                                        </p:tav>
                                      </p:tavLst>
                                    </p:anim>
                                    <p:anim calcmode="lin" valueType="num">
                                      <p:cBhvr>
                                        <p:cTn id="56" dur="1000" fill="hold"/>
                                        <p:tgtEl>
                                          <p:spTgt spid="20971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21" grpId="0" animBg="1"/>
      <p:bldP spid="1048722" grpId="0" animBg="1"/>
      <p:bldP spid="1048723" grpId="0" animBg="1"/>
      <p:bldP spid="1048724" grpId="0" animBg="1"/>
      <p:bldP spid="1048725" grpId="0"/>
      <p:bldP spid="1048725" grpId="1"/>
      <p:bldP spid="1048726" grpId="0"/>
      <p:bldP spid="1048726" grpId="1"/>
      <p:bldP spid="1048727" grpId="0"/>
      <p:bldP spid="1048727"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39" name="KSO_Shape"/>
          <p:cNvSpPr>
            <a:spLocks noChangeArrowheads="1"/>
          </p:cNvSpPr>
          <p:nvPr/>
        </p:nvSpPr>
        <p:spPr bwMode="auto">
          <a:xfrm>
            <a:off x="4427984" y="-668610"/>
            <a:ext cx="4608512" cy="3440125"/>
          </a:xfrm>
          <a:custGeom>
            <a:avLst/>
            <a:gdLst>
              <a:gd name="T0" fmla="*/ 844045 w 3931"/>
              <a:gd name="T1" fmla="*/ 356609 h 2392"/>
              <a:gd name="T2" fmla="*/ 561681 w 3931"/>
              <a:gd name="T3" fmla="*/ 235522 h 2392"/>
              <a:gd name="T4" fmla="*/ 243848 w 3931"/>
              <a:gd name="T5" fmla="*/ 356609 h 2392"/>
              <a:gd name="T6" fmla="*/ 155176 w 3931"/>
              <a:gd name="T7" fmla="*/ 319756 h 2392"/>
              <a:gd name="T8" fmla="*/ 155176 w 3931"/>
              <a:gd name="T9" fmla="*/ 428374 h 2392"/>
              <a:gd name="T10" fmla="*/ 179283 w 3931"/>
              <a:gd name="T11" fmla="*/ 461624 h 2392"/>
              <a:gd name="T12" fmla="*/ 154622 w 3931"/>
              <a:gd name="T13" fmla="*/ 494874 h 2392"/>
              <a:gd name="T14" fmla="*/ 180946 w 3931"/>
              <a:gd name="T15" fmla="*/ 611804 h 2392"/>
              <a:gd name="T16" fmla="*/ 103358 w 3931"/>
              <a:gd name="T17" fmla="*/ 611804 h 2392"/>
              <a:gd name="T18" fmla="*/ 129960 w 3931"/>
              <a:gd name="T19" fmla="*/ 494320 h 2392"/>
              <a:gd name="T20" fmla="*/ 108346 w 3931"/>
              <a:gd name="T21" fmla="*/ 461624 h 2392"/>
              <a:gd name="T22" fmla="*/ 129128 w 3931"/>
              <a:gd name="T23" fmla="*/ 429205 h 2392"/>
              <a:gd name="T24" fmla="*/ 129128 w 3931"/>
              <a:gd name="T25" fmla="*/ 308950 h 2392"/>
              <a:gd name="T26" fmla="*/ 0 w 3931"/>
              <a:gd name="T27" fmla="*/ 254918 h 2392"/>
              <a:gd name="T28" fmla="*/ 568054 w 3931"/>
              <a:gd name="T29" fmla="*/ 0 h 2392"/>
              <a:gd name="T30" fmla="*/ 1089278 w 3931"/>
              <a:gd name="T31" fmla="*/ 258243 h 2392"/>
              <a:gd name="T32" fmla="*/ 844045 w 3931"/>
              <a:gd name="T33" fmla="*/ 356609 h 2392"/>
              <a:gd name="T34" fmla="*/ 555307 w 3931"/>
              <a:gd name="T35" fmla="*/ 297035 h 2392"/>
              <a:gd name="T36" fmla="*/ 811624 w 3931"/>
              <a:gd name="T37" fmla="*/ 384040 h 2392"/>
              <a:gd name="T38" fmla="*/ 811624 w 3931"/>
              <a:gd name="T39" fmla="*/ 594902 h 2392"/>
              <a:gd name="T40" fmla="*/ 542284 w 3931"/>
              <a:gd name="T41" fmla="*/ 662788 h 2392"/>
              <a:gd name="T42" fmla="*/ 304532 w 3931"/>
              <a:gd name="T43" fmla="*/ 594902 h 2392"/>
              <a:gd name="T44" fmla="*/ 304532 w 3931"/>
              <a:gd name="T45" fmla="*/ 384040 h 2392"/>
              <a:gd name="T46" fmla="*/ 555307 w 3931"/>
              <a:gd name="T47" fmla="*/ 297035 h 2392"/>
              <a:gd name="T48" fmla="*/ 551982 w 3931"/>
              <a:gd name="T49" fmla="*/ 623996 h 2392"/>
              <a:gd name="T50" fmla="*/ 758698 w 3931"/>
              <a:gd name="T51" fmla="*/ 572458 h 2392"/>
              <a:gd name="T52" fmla="*/ 551982 w 3931"/>
              <a:gd name="T53" fmla="*/ 520643 h 2392"/>
              <a:gd name="T54" fmla="*/ 345543 w 3931"/>
              <a:gd name="T55" fmla="*/ 572458 h 2392"/>
              <a:gd name="T56" fmla="*/ 551982 w 3931"/>
              <a:gd name="T57" fmla="*/ 623996 h 239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3931" h="2392">
                <a:moveTo>
                  <a:pt x="3046" y="1287"/>
                </a:moveTo>
                <a:cubicBezTo>
                  <a:pt x="3046" y="1287"/>
                  <a:pt x="2618" y="850"/>
                  <a:pt x="2027" y="850"/>
                </a:cubicBezTo>
                <a:cubicBezTo>
                  <a:pt x="1450" y="850"/>
                  <a:pt x="880" y="1287"/>
                  <a:pt x="880" y="1287"/>
                </a:cubicBezTo>
                <a:cubicBezTo>
                  <a:pt x="560" y="1154"/>
                  <a:pt x="560" y="1154"/>
                  <a:pt x="560" y="1154"/>
                </a:cubicBezTo>
                <a:cubicBezTo>
                  <a:pt x="560" y="1546"/>
                  <a:pt x="560" y="1546"/>
                  <a:pt x="560" y="1546"/>
                </a:cubicBezTo>
                <a:cubicBezTo>
                  <a:pt x="610" y="1563"/>
                  <a:pt x="647" y="1610"/>
                  <a:pt x="647" y="1666"/>
                </a:cubicBezTo>
                <a:cubicBezTo>
                  <a:pt x="647" y="1723"/>
                  <a:pt x="609" y="1769"/>
                  <a:pt x="558" y="1786"/>
                </a:cubicBezTo>
                <a:cubicBezTo>
                  <a:pt x="653" y="2208"/>
                  <a:pt x="653" y="2208"/>
                  <a:pt x="653" y="2208"/>
                </a:cubicBezTo>
                <a:cubicBezTo>
                  <a:pt x="373" y="2208"/>
                  <a:pt x="373" y="2208"/>
                  <a:pt x="373" y="2208"/>
                </a:cubicBezTo>
                <a:cubicBezTo>
                  <a:pt x="469" y="1784"/>
                  <a:pt x="469" y="1784"/>
                  <a:pt x="469" y="1784"/>
                </a:cubicBezTo>
                <a:cubicBezTo>
                  <a:pt x="423" y="1764"/>
                  <a:pt x="391" y="1719"/>
                  <a:pt x="391" y="1666"/>
                </a:cubicBezTo>
                <a:cubicBezTo>
                  <a:pt x="391" y="1614"/>
                  <a:pt x="422" y="1570"/>
                  <a:pt x="466" y="1549"/>
                </a:cubicBezTo>
                <a:cubicBezTo>
                  <a:pt x="466" y="1115"/>
                  <a:pt x="466" y="1115"/>
                  <a:pt x="466" y="1115"/>
                </a:cubicBezTo>
                <a:cubicBezTo>
                  <a:pt x="0" y="920"/>
                  <a:pt x="0" y="920"/>
                  <a:pt x="0" y="920"/>
                </a:cubicBezTo>
                <a:cubicBezTo>
                  <a:pt x="2050" y="0"/>
                  <a:pt x="2050" y="0"/>
                  <a:pt x="2050" y="0"/>
                </a:cubicBezTo>
                <a:cubicBezTo>
                  <a:pt x="3931" y="932"/>
                  <a:pt x="3931" y="932"/>
                  <a:pt x="3931" y="932"/>
                </a:cubicBezTo>
                <a:lnTo>
                  <a:pt x="3046" y="1287"/>
                </a:lnTo>
                <a:close/>
                <a:moveTo>
                  <a:pt x="2004" y="1072"/>
                </a:moveTo>
                <a:cubicBezTo>
                  <a:pt x="2598" y="1072"/>
                  <a:pt x="2929" y="1386"/>
                  <a:pt x="2929" y="1386"/>
                </a:cubicBezTo>
                <a:cubicBezTo>
                  <a:pt x="2929" y="2147"/>
                  <a:pt x="2929" y="2147"/>
                  <a:pt x="2929" y="2147"/>
                </a:cubicBezTo>
                <a:cubicBezTo>
                  <a:pt x="2929" y="2147"/>
                  <a:pt x="2586" y="2392"/>
                  <a:pt x="1957" y="2392"/>
                </a:cubicBezTo>
                <a:cubicBezTo>
                  <a:pt x="1328" y="2392"/>
                  <a:pt x="1099" y="2147"/>
                  <a:pt x="1099" y="2147"/>
                </a:cubicBezTo>
                <a:cubicBezTo>
                  <a:pt x="1099" y="1386"/>
                  <a:pt x="1099" y="1386"/>
                  <a:pt x="1099" y="1386"/>
                </a:cubicBezTo>
                <a:cubicBezTo>
                  <a:pt x="1099" y="1386"/>
                  <a:pt x="1410" y="1072"/>
                  <a:pt x="2004" y="1072"/>
                </a:cubicBezTo>
                <a:close/>
                <a:moveTo>
                  <a:pt x="1992" y="2252"/>
                </a:moveTo>
                <a:cubicBezTo>
                  <a:pt x="2404" y="2252"/>
                  <a:pt x="2738" y="2168"/>
                  <a:pt x="2738" y="2066"/>
                </a:cubicBezTo>
                <a:cubicBezTo>
                  <a:pt x="2738" y="1963"/>
                  <a:pt x="2404" y="1879"/>
                  <a:pt x="1992" y="1879"/>
                </a:cubicBezTo>
                <a:cubicBezTo>
                  <a:pt x="1581" y="1879"/>
                  <a:pt x="1247" y="1963"/>
                  <a:pt x="1247" y="2066"/>
                </a:cubicBezTo>
                <a:cubicBezTo>
                  <a:pt x="1247" y="2168"/>
                  <a:pt x="1581" y="2252"/>
                  <a:pt x="1992" y="2252"/>
                </a:cubicBezTo>
                <a:close/>
              </a:path>
            </a:pathLst>
          </a:custGeom>
          <a:solidFill>
            <a:schemeClr val="bg1">
              <a:lumMod val="95000"/>
            </a:schemeClr>
          </a:solidFill>
          <a:ln>
            <a:noFill/>
          </a:ln>
        </p:spPr>
        <p:txBody>
          <a:bodyPr anchor="ctr" anchorCtr="1"/>
          <a:lstStyle/>
          <a:p>
            <a:endParaRPr lang="zh-CN" altLang="en-US"/>
          </a:p>
        </p:txBody>
      </p:sp>
      <p:sp>
        <p:nvSpPr>
          <p:cNvPr id="1048740" name="平行四边形 2"/>
          <p:cNvSpPr/>
          <p:nvPr/>
        </p:nvSpPr>
        <p:spPr>
          <a:xfrm>
            <a:off x="1385381" y="1995796"/>
            <a:ext cx="8729879" cy="2141291"/>
          </a:xfrm>
          <a:prstGeom prst="parallelogram">
            <a:avLst/>
          </a:prstGeom>
          <a:solidFill>
            <a:schemeClr val="accent1">
              <a:lumMod val="50000"/>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741" name="平行四边形 3"/>
          <p:cNvSpPr/>
          <p:nvPr/>
        </p:nvSpPr>
        <p:spPr>
          <a:xfrm>
            <a:off x="1547297" y="1892461"/>
            <a:ext cx="8729879" cy="2141291"/>
          </a:xfrm>
          <a:prstGeom prst="parallelogram">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742" name="平行四边形 5"/>
          <p:cNvSpPr/>
          <p:nvPr/>
        </p:nvSpPr>
        <p:spPr>
          <a:xfrm>
            <a:off x="-1187881" y="1275505"/>
            <a:ext cx="3168352" cy="1872208"/>
          </a:xfrm>
          <a:prstGeom prst="parallelogram">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743" name="椭圆 6"/>
          <p:cNvSpPr/>
          <p:nvPr/>
        </p:nvSpPr>
        <p:spPr>
          <a:xfrm>
            <a:off x="1385336" y="940519"/>
            <a:ext cx="1026423" cy="1026423"/>
          </a:xfrm>
          <a:prstGeom prst="ellipse">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744" name="矩形 7"/>
          <p:cNvSpPr/>
          <p:nvPr/>
        </p:nvSpPr>
        <p:spPr>
          <a:xfrm>
            <a:off x="1980565" y="2097405"/>
            <a:ext cx="7103745" cy="1730375"/>
          </a:xfrm>
          <a:prstGeom prst="rect">
            <a:avLst/>
          </a:prstGeom>
        </p:spPr>
        <p:txBody>
          <a:bodyPr wrap="square" lIns="68580" tIns="34290" rIns="68580" bIns="34290">
            <a:spAutoFit/>
          </a:bodyPr>
          <a:lstStyle/>
          <a:p>
            <a:r>
              <a:rPr lang="zh-CN" altLang="en-US" sz="6000" dirty="0">
                <a:solidFill>
                  <a:schemeClr val="bg1"/>
                </a:solidFill>
                <a:latin typeface="微软雅黑" panose="020B0503020204020204" pitchFamily="34" charset="-122"/>
                <a:ea typeface="微软雅黑" panose="020B0503020204020204" pitchFamily="34" charset="-122"/>
              </a:rPr>
              <a:t>感谢聆听和观看</a:t>
            </a:r>
          </a:p>
          <a:p>
            <a:r>
              <a:rPr lang="zh-CN" altLang="en-US" sz="4800" dirty="0">
                <a:solidFill>
                  <a:schemeClr val="bg1"/>
                </a:solidFill>
                <a:latin typeface="微软雅黑" panose="020B0503020204020204" pitchFamily="34" charset="-122"/>
                <a:ea typeface="微软雅黑" panose="020B0503020204020204" pitchFamily="34" charset="-122"/>
              </a:rPr>
              <a:t>请各位评审老师批评指正！</a:t>
            </a:r>
          </a:p>
        </p:txBody>
      </p:sp>
      <p:pic>
        <p:nvPicPr>
          <p:cNvPr id="2097175" name="图片 8"/>
          <p:cNvPicPr>
            <a:picLocks noChangeAspect="1"/>
          </p:cNvPicPr>
          <p:nvPr/>
        </p:nvPicPr>
        <p:blipFill>
          <a:blip r:embed="rId2" cstate="print"/>
          <a:stretch>
            <a:fillRect/>
          </a:stretch>
        </p:blipFill>
        <p:spPr>
          <a:xfrm>
            <a:off x="1619672" y="1214584"/>
            <a:ext cx="628954" cy="478292"/>
          </a:xfrm>
          <a:prstGeom prst="rect">
            <a:avLst/>
          </a:prstGeom>
        </p:spPr>
      </p:pic>
      <p:pic>
        <p:nvPicPr>
          <p:cNvPr id="2097176" name="图片 1" descr="0d39c7edfd1a83f9c455b91f2de19bdd"/>
          <p:cNvPicPr>
            <a:picLocks noChangeAspect="1"/>
          </p:cNvPicPr>
          <p:nvPr/>
        </p:nvPicPr>
        <p:blipFill>
          <a:blip r:embed="rId3"/>
          <a:stretch>
            <a:fillRect/>
          </a:stretch>
        </p:blipFill>
        <p:spPr>
          <a:xfrm>
            <a:off x="179070" y="137160"/>
            <a:ext cx="857885" cy="8401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048744"/>
                                        </p:tgtEl>
                                        <p:attrNameLst>
                                          <p:attrName>style.visibility</p:attrName>
                                        </p:attrNameLst>
                                      </p:cBhvr>
                                      <p:to>
                                        <p:strVal val="visible"/>
                                      </p:to>
                                    </p:set>
                                    <p:animEffect transition="in" filter="fade">
                                      <p:cBhvr>
                                        <p:cTn id="7" dur="1000"/>
                                        <p:tgtEl>
                                          <p:spTgt spid="1048744"/>
                                        </p:tgtEl>
                                      </p:cBhvr>
                                    </p:animEffect>
                                    <p:anim calcmode="lin" valueType="num">
                                      <p:cBhvr>
                                        <p:cTn id="8" dur="1000" fill="hold"/>
                                        <p:tgtEl>
                                          <p:spTgt spid="1048744"/>
                                        </p:tgtEl>
                                        <p:attrNameLst>
                                          <p:attrName>ppt_x</p:attrName>
                                        </p:attrNameLst>
                                      </p:cBhvr>
                                      <p:tavLst>
                                        <p:tav tm="0">
                                          <p:val>
                                            <p:strVal val="#ppt_x"/>
                                          </p:val>
                                        </p:tav>
                                        <p:tav tm="100000">
                                          <p:val>
                                            <p:strVal val="#ppt_x"/>
                                          </p:val>
                                        </p:tav>
                                      </p:tavLst>
                                    </p:anim>
                                    <p:anim calcmode="lin" valueType="num">
                                      <p:cBhvr>
                                        <p:cTn id="9" dur="1000" fill="hold"/>
                                        <p:tgtEl>
                                          <p:spTgt spid="10487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4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7" name="平行四边形 39"/>
          <p:cNvSpPr/>
          <p:nvPr/>
        </p:nvSpPr>
        <p:spPr>
          <a:xfrm>
            <a:off x="4009906" y="1922639"/>
            <a:ext cx="3240360" cy="451926"/>
          </a:xfrm>
          <a:prstGeom prst="parallelogram">
            <a:avLst>
              <a:gd name="adj" fmla="val 30865"/>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98" name="平行四边形 40"/>
          <p:cNvSpPr/>
          <p:nvPr/>
        </p:nvSpPr>
        <p:spPr>
          <a:xfrm>
            <a:off x="3995936" y="2581139"/>
            <a:ext cx="3240360" cy="451926"/>
          </a:xfrm>
          <a:prstGeom prst="parallelogram">
            <a:avLst>
              <a:gd name="adj" fmla="val 30865"/>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99" name="平行四边形 38"/>
          <p:cNvSpPr/>
          <p:nvPr/>
        </p:nvSpPr>
        <p:spPr>
          <a:xfrm>
            <a:off x="4067691" y="1229084"/>
            <a:ext cx="3240360" cy="451926"/>
          </a:xfrm>
          <a:prstGeom prst="parallelogram">
            <a:avLst>
              <a:gd name="adj" fmla="val 30865"/>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00" name="椭圆 1"/>
          <p:cNvSpPr/>
          <p:nvPr/>
        </p:nvSpPr>
        <p:spPr>
          <a:xfrm>
            <a:off x="3318824" y="1203727"/>
            <a:ext cx="576064" cy="576064"/>
          </a:xfrm>
          <a:prstGeom prst="ellipse">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01" name="矩形 3"/>
          <p:cNvSpPr/>
          <p:nvPr/>
        </p:nvSpPr>
        <p:spPr>
          <a:xfrm>
            <a:off x="4010030" y="1290901"/>
            <a:ext cx="3240360" cy="314325"/>
          </a:xfrm>
          <a:prstGeom prst="rect">
            <a:avLst/>
          </a:prstGeom>
        </p:spPr>
        <p:txBody>
          <a:bodyPr wrap="square" lIns="68580" tIns="34290" rIns="68580" bIns="34290">
            <a:spAutoFit/>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个人基本信息</a:t>
            </a:r>
          </a:p>
        </p:txBody>
      </p:sp>
      <p:sp>
        <p:nvSpPr>
          <p:cNvPr id="1048602" name="矩形 4"/>
          <p:cNvSpPr/>
          <p:nvPr/>
        </p:nvSpPr>
        <p:spPr>
          <a:xfrm>
            <a:off x="3390832" y="1303984"/>
            <a:ext cx="504056" cy="377026"/>
          </a:xfrm>
          <a:prstGeom prst="rect">
            <a:avLst/>
          </a:prstGeom>
        </p:spPr>
        <p:txBody>
          <a:bodyPr wrap="square" lIns="68580" tIns="34290" rIns="68580" bIns="3429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01</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1048603" name="椭圆 19"/>
          <p:cNvSpPr/>
          <p:nvPr/>
        </p:nvSpPr>
        <p:spPr>
          <a:xfrm>
            <a:off x="3318824" y="1864832"/>
            <a:ext cx="576064" cy="576064"/>
          </a:xfrm>
          <a:prstGeom prst="ellipse">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04" name="矩形 20"/>
          <p:cNvSpPr/>
          <p:nvPr/>
        </p:nvSpPr>
        <p:spPr>
          <a:xfrm>
            <a:off x="4067180" y="2020337"/>
            <a:ext cx="3240360" cy="314325"/>
          </a:xfrm>
          <a:prstGeom prst="rect">
            <a:avLst/>
          </a:prstGeom>
        </p:spPr>
        <p:txBody>
          <a:bodyPr wrap="square" lIns="68580" tIns="34290" rIns="68580" bIns="34290">
            <a:spAutoFit/>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学术竞赛经历</a:t>
            </a:r>
          </a:p>
        </p:txBody>
      </p:sp>
      <p:sp>
        <p:nvSpPr>
          <p:cNvPr id="1048605" name="矩形 21"/>
          <p:cNvSpPr/>
          <p:nvPr/>
        </p:nvSpPr>
        <p:spPr>
          <a:xfrm>
            <a:off x="3390832" y="1965089"/>
            <a:ext cx="504056" cy="375920"/>
          </a:xfrm>
          <a:prstGeom prst="rect">
            <a:avLst/>
          </a:prstGeom>
        </p:spPr>
        <p:txBody>
          <a:bodyPr wrap="square" lIns="68580" tIns="34290" rIns="68580" bIns="3429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02</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1048606" name="椭圆 24"/>
          <p:cNvSpPr/>
          <p:nvPr/>
        </p:nvSpPr>
        <p:spPr>
          <a:xfrm>
            <a:off x="3319145" y="2533015"/>
            <a:ext cx="575945" cy="576580"/>
          </a:xfrm>
          <a:prstGeom prst="ellipse">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07" name="矩形 25"/>
          <p:cNvSpPr/>
          <p:nvPr/>
        </p:nvSpPr>
        <p:spPr>
          <a:xfrm>
            <a:off x="3924305" y="2652867"/>
            <a:ext cx="3240360" cy="314325"/>
          </a:xfrm>
          <a:prstGeom prst="rect">
            <a:avLst/>
          </a:prstGeom>
        </p:spPr>
        <p:txBody>
          <a:bodyPr wrap="square" lIns="68580" tIns="34290" rIns="68580" bIns="34290">
            <a:spAutoFit/>
          </a:bodyPr>
          <a:lstStyle/>
          <a:p>
            <a:pPr algn="ctr"/>
            <a:r>
              <a:rPr lang="zh-CN" altLang="en-US" sz="1600" dirty="0">
                <a:solidFill>
                  <a:schemeClr val="bg1"/>
                </a:solidFill>
                <a:latin typeface="微软雅黑" panose="020B0503020204020204" pitchFamily="34" charset="-122"/>
                <a:ea typeface="微软雅黑" panose="020B0503020204020204" pitchFamily="34" charset="-122"/>
              </a:rPr>
              <a:t>校园经历</a:t>
            </a:r>
          </a:p>
        </p:txBody>
      </p:sp>
      <p:sp>
        <p:nvSpPr>
          <p:cNvPr id="1048608" name="矩形 26"/>
          <p:cNvSpPr/>
          <p:nvPr/>
        </p:nvSpPr>
        <p:spPr>
          <a:xfrm>
            <a:off x="3390832" y="2633179"/>
            <a:ext cx="504056" cy="375920"/>
          </a:xfrm>
          <a:prstGeom prst="rect">
            <a:avLst/>
          </a:prstGeom>
        </p:spPr>
        <p:txBody>
          <a:bodyPr wrap="square" lIns="68580" tIns="34290" rIns="68580" bIns="3429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03</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1048609" name="矩形 35"/>
          <p:cNvSpPr/>
          <p:nvPr/>
        </p:nvSpPr>
        <p:spPr>
          <a:xfrm>
            <a:off x="4211960" y="3840455"/>
            <a:ext cx="3240360" cy="315471"/>
          </a:xfrm>
          <a:prstGeom prst="rect">
            <a:avLst/>
          </a:prstGeom>
        </p:spPr>
        <p:txBody>
          <a:bodyPr wrap="square" lIns="68580" tIns="34290" rIns="68580" bIns="3429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论文总结</a:t>
            </a:r>
          </a:p>
        </p:txBody>
      </p:sp>
      <p:sp>
        <p:nvSpPr>
          <p:cNvPr id="1048610" name="矩形 36"/>
          <p:cNvSpPr/>
          <p:nvPr/>
        </p:nvSpPr>
        <p:spPr>
          <a:xfrm>
            <a:off x="3390832" y="3804257"/>
            <a:ext cx="504056" cy="375920"/>
          </a:xfrm>
          <a:prstGeom prst="rect">
            <a:avLst/>
          </a:prstGeom>
        </p:spPr>
        <p:txBody>
          <a:bodyPr wrap="square" lIns="68580" tIns="34290" rIns="68580" bIns="34290">
            <a:spAutoFit/>
          </a:bodyPr>
          <a:lstStyle/>
          <a:p>
            <a:r>
              <a:rPr lang="en-US" altLang="zh-CN" sz="2000" dirty="0">
                <a:solidFill>
                  <a:schemeClr val="bg1"/>
                </a:solidFill>
                <a:latin typeface="微软雅黑" panose="020B0503020204020204" pitchFamily="34" charset="-122"/>
                <a:ea typeface="微软雅黑" panose="020B0503020204020204" pitchFamily="34" charset="-122"/>
              </a:rPr>
              <a:t>1</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1048611" name="矩形 37"/>
          <p:cNvSpPr/>
          <p:nvPr/>
        </p:nvSpPr>
        <p:spPr>
          <a:xfrm>
            <a:off x="0" y="-92546"/>
            <a:ext cx="2843808" cy="5236046"/>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12" name="矩形 43"/>
          <p:cNvSpPr/>
          <p:nvPr/>
        </p:nvSpPr>
        <p:spPr>
          <a:xfrm>
            <a:off x="1187625" y="1348352"/>
            <a:ext cx="2088232" cy="807913"/>
          </a:xfrm>
          <a:prstGeom prst="rect">
            <a:avLst/>
          </a:prstGeom>
        </p:spPr>
        <p:txBody>
          <a:bodyPr wrap="square" lIns="68580" tIns="34290" rIns="68580" bIns="34290">
            <a:spAutoFit/>
          </a:bodyPr>
          <a:lstStyle/>
          <a:p>
            <a:r>
              <a:rPr lang="zh-CN" altLang="en-US" sz="4800" b="1" dirty="0">
                <a:solidFill>
                  <a:schemeClr val="bg1"/>
                </a:solidFill>
                <a:latin typeface="微软雅黑" panose="020B0503020204020204" pitchFamily="34" charset="-122"/>
                <a:ea typeface="微软雅黑" panose="020B0503020204020204" pitchFamily="34" charset="-122"/>
              </a:rPr>
              <a:t>目 录</a:t>
            </a:r>
          </a:p>
        </p:txBody>
      </p:sp>
      <p:sp>
        <p:nvSpPr>
          <p:cNvPr id="1048613" name="矩形 45"/>
          <p:cNvSpPr/>
          <p:nvPr/>
        </p:nvSpPr>
        <p:spPr>
          <a:xfrm>
            <a:off x="1259632" y="2189798"/>
            <a:ext cx="1224136" cy="315471"/>
          </a:xfrm>
          <a:prstGeom prst="rect">
            <a:avLst/>
          </a:prstGeom>
        </p:spPr>
        <p:txBody>
          <a:bodyPr wrap="square" lIns="68580" tIns="34290" rIns="68580" bIns="34290">
            <a:spAutoFit/>
          </a:bodyPr>
          <a:lstStyle/>
          <a:p>
            <a:r>
              <a:rPr lang="en-US" altLang="zh-CN" sz="1600" dirty="0">
                <a:solidFill>
                  <a:schemeClr val="bg1"/>
                </a:solidFill>
                <a:latin typeface="微软雅黑" panose="020B0503020204020204" pitchFamily="34" charset="-122"/>
                <a:ea typeface="微软雅黑" panose="020B0503020204020204" pitchFamily="34" charset="-122"/>
              </a:rPr>
              <a:t>CATALOG</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1048614" name="平行四边形 47"/>
          <p:cNvSpPr/>
          <p:nvPr/>
        </p:nvSpPr>
        <p:spPr>
          <a:xfrm>
            <a:off x="-3060848" y="-217392"/>
            <a:ext cx="3900159" cy="4373318"/>
          </a:xfrm>
          <a:prstGeom prst="parallelogram">
            <a:avLst>
              <a:gd name="adj" fmla="val 33085"/>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97154" name="图片 2" descr="0d39c7edfd1a83f9c455b91f2de19bdd"/>
          <p:cNvPicPr>
            <a:picLocks noChangeAspect="1"/>
          </p:cNvPicPr>
          <p:nvPr/>
        </p:nvPicPr>
        <p:blipFill>
          <a:blip r:embed="rId2"/>
          <a:stretch>
            <a:fillRect/>
          </a:stretch>
        </p:blipFill>
        <p:spPr>
          <a:xfrm>
            <a:off x="7933055" y="3987165"/>
            <a:ext cx="1001395" cy="9810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048612"/>
                                        </p:tgtEl>
                                        <p:attrNameLst>
                                          <p:attrName>style.visibility</p:attrName>
                                        </p:attrNameLst>
                                      </p:cBhvr>
                                      <p:to>
                                        <p:strVal val="visible"/>
                                      </p:to>
                                    </p:set>
                                    <p:animEffect transition="in" filter="fade">
                                      <p:cBhvr>
                                        <p:cTn id="7" dur="1000"/>
                                        <p:tgtEl>
                                          <p:spTgt spid="1048612"/>
                                        </p:tgtEl>
                                      </p:cBhvr>
                                    </p:animEffect>
                                    <p:anim calcmode="lin" valueType="num">
                                      <p:cBhvr>
                                        <p:cTn id="8" dur="1000" fill="hold"/>
                                        <p:tgtEl>
                                          <p:spTgt spid="1048612"/>
                                        </p:tgtEl>
                                        <p:attrNameLst>
                                          <p:attrName>ppt_x</p:attrName>
                                        </p:attrNameLst>
                                      </p:cBhvr>
                                      <p:tavLst>
                                        <p:tav tm="0">
                                          <p:val>
                                            <p:strVal val="#ppt_x"/>
                                          </p:val>
                                        </p:tav>
                                        <p:tav tm="100000">
                                          <p:val>
                                            <p:strVal val="#ppt_x"/>
                                          </p:val>
                                        </p:tav>
                                      </p:tavLst>
                                    </p:anim>
                                    <p:anim calcmode="lin" valueType="num">
                                      <p:cBhvr>
                                        <p:cTn id="9" dur="1000" fill="hold"/>
                                        <p:tgtEl>
                                          <p:spTgt spid="10486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5" name="平行四边形 7"/>
          <p:cNvSpPr/>
          <p:nvPr/>
        </p:nvSpPr>
        <p:spPr>
          <a:xfrm>
            <a:off x="1568896" y="2028181"/>
            <a:ext cx="8729879" cy="2141291"/>
          </a:xfrm>
          <a:prstGeom prst="parallelogram">
            <a:avLst/>
          </a:prstGeom>
          <a:solidFill>
            <a:schemeClr val="accent1">
              <a:lumMod val="50000"/>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16" name="平行四边形 8"/>
          <p:cNvSpPr/>
          <p:nvPr/>
        </p:nvSpPr>
        <p:spPr>
          <a:xfrm>
            <a:off x="1695887" y="1942626"/>
            <a:ext cx="8729879" cy="2141291"/>
          </a:xfrm>
          <a:prstGeom prst="parallelogram">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1048617" name="平行四边形 9"/>
          <p:cNvSpPr/>
          <p:nvPr/>
        </p:nvSpPr>
        <p:spPr>
          <a:xfrm>
            <a:off x="-972616" y="1294555"/>
            <a:ext cx="3168352" cy="1872208"/>
          </a:xfrm>
          <a:prstGeom prst="parallelogram">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18" name="矩形 3"/>
          <p:cNvSpPr/>
          <p:nvPr/>
        </p:nvSpPr>
        <p:spPr>
          <a:xfrm>
            <a:off x="3563888" y="548197"/>
            <a:ext cx="1044116" cy="746358"/>
          </a:xfrm>
          <a:prstGeom prst="rect">
            <a:avLst/>
          </a:prstGeom>
        </p:spPr>
        <p:txBody>
          <a:bodyPr wrap="square" lIns="68580" tIns="34290" rIns="68580" bIns="34290">
            <a:spAutoFit/>
          </a:bodyPr>
          <a:lstStyle/>
          <a:p>
            <a:r>
              <a:rPr lang="en-US" altLang="zh-CN" sz="4400" b="1" dirty="0">
                <a:solidFill>
                  <a:schemeClr val="bg1"/>
                </a:solidFill>
                <a:latin typeface="微软雅黑" panose="020B0503020204020204" pitchFamily="34" charset="-122"/>
                <a:ea typeface="微软雅黑" panose="020B0503020204020204" pitchFamily="34" charset="-122"/>
              </a:rPr>
              <a:t>01</a:t>
            </a:r>
            <a:endParaRPr lang="zh-CN" altLang="en-US" sz="4400" b="1" dirty="0">
              <a:solidFill>
                <a:schemeClr val="bg1"/>
              </a:solidFill>
              <a:latin typeface="微软雅黑" panose="020B0503020204020204" pitchFamily="34" charset="-122"/>
              <a:ea typeface="微软雅黑" panose="020B0503020204020204" pitchFamily="34" charset="-122"/>
            </a:endParaRPr>
          </a:p>
        </p:txBody>
      </p:sp>
      <p:sp>
        <p:nvSpPr>
          <p:cNvPr id="1048619" name="矩形 6"/>
          <p:cNvSpPr/>
          <p:nvPr/>
        </p:nvSpPr>
        <p:spPr>
          <a:xfrm>
            <a:off x="3468538" y="2308776"/>
            <a:ext cx="5184576" cy="991870"/>
          </a:xfrm>
          <a:prstGeom prst="rect">
            <a:avLst/>
          </a:prstGeom>
        </p:spPr>
        <p:txBody>
          <a:bodyPr wrap="square" lIns="68580" tIns="34290" rIns="68580" bIns="34290">
            <a:spAutoFit/>
          </a:bodyPr>
          <a:lstStyle/>
          <a:p>
            <a:r>
              <a:rPr lang="zh-CN" altLang="en-US" sz="6000" b="1" dirty="0">
                <a:solidFill>
                  <a:schemeClr val="bg1"/>
                </a:solidFill>
                <a:latin typeface="微软雅黑" panose="020B0503020204020204" pitchFamily="34" charset="-122"/>
                <a:ea typeface="微软雅黑" panose="020B0503020204020204" pitchFamily="34" charset="-122"/>
              </a:rPr>
              <a:t>个人基本信息</a:t>
            </a:r>
          </a:p>
        </p:txBody>
      </p:sp>
      <p:sp>
        <p:nvSpPr>
          <p:cNvPr id="1048620" name="椭圆 10"/>
          <p:cNvSpPr/>
          <p:nvPr/>
        </p:nvSpPr>
        <p:spPr>
          <a:xfrm>
            <a:off x="1115616" y="2071676"/>
            <a:ext cx="1530481" cy="1530481"/>
          </a:xfrm>
          <a:prstGeom prst="ellipse">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21" name="矩形 11"/>
          <p:cNvSpPr/>
          <p:nvPr/>
        </p:nvSpPr>
        <p:spPr>
          <a:xfrm>
            <a:off x="1424940" y="2355850"/>
            <a:ext cx="1491615" cy="868680"/>
          </a:xfrm>
          <a:prstGeom prst="rect">
            <a:avLst/>
          </a:prstGeom>
        </p:spPr>
        <p:txBody>
          <a:bodyPr wrap="square" lIns="68580" tIns="34290" rIns="68580" bIns="34290">
            <a:spAutoFit/>
          </a:bodyPr>
          <a:lstStyle/>
          <a:p>
            <a:r>
              <a:rPr lang="en-US" altLang="zh-CN" sz="5400" b="1" dirty="0">
                <a:solidFill>
                  <a:schemeClr val="bg1"/>
                </a:solidFill>
                <a:latin typeface="微软雅黑" panose="020B0503020204020204" pitchFamily="34" charset="-122"/>
                <a:ea typeface="微软雅黑" panose="020B0503020204020204" pitchFamily="34" charset="-122"/>
              </a:rPr>
              <a:t>01</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cxnSp>
        <p:nvCxnSpPr>
          <p:cNvPr id="3145728" name="直接连接符 18"/>
          <p:cNvCxnSpPr>
            <a:cxnSpLocks/>
          </p:cNvCxnSpPr>
          <p:nvPr/>
        </p:nvCxnSpPr>
        <p:spPr>
          <a:xfrm>
            <a:off x="3468538" y="3363838"/>
            <a:ext cx="355173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097155" name="图片 1" descr="0d39c7edfd1a83f9c455b91f2de19bdd"/>
          <p:cNvPicPr>
            <a:picLocks noChangeAspect="1"/>
          </p:cNvPicPr>
          <p:nvPr/>
        </p:nvPicPr>
        <p:blipFill>
          <a:blip r:embed="rId2"/>
          <a:stretch>
            <a:fillRect/>
          </a:stretch>
        </p:blipFill>
        <p:spPr>
          <a:xfrm>
            <a:off x="179070" y="123190"/>
            <a:ext cx="1002030" cy="9956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48619"/>
                                        </p:tgtEl>
                                        <p:attrNameLst>
                                          <p:attrName>style.visibility</p:attrName>
                                        </p:attrNameLst>
                                      </p:cBhvr>
                                      <p:to>
                                        <p:strVal val="visible"/>
                                      </p:to>
                                    </p:set>
                                    <p:animEffect transition="in" filter="wipe(down)">
                                      <p:cBhvr>
                                        <p:cTn id="7" dur="500"/>
                                        <p:tgtEl>
                                          <p:spTgt spid="10486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19" grpId="0"/>
      <p:bldP spid="1048619"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2" name="矩形 10"/>
          <p:cNvSpPr/>
          <p:nvPr/>
        </p:nvSpPr>
        <p:spPr>
          <a:xfrm>
            <a:off x="0" y="1707654"/>
            <a:ext cx="9144000" cy="54412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45729" name="直接连接符 3"/>
          <p:cNvCxnSpPr>
            <a:cxnSpLocks/>
          </p:cNvCxnSpPr>
          <p:nvPr/>
        </p:nvCxnSpPr>
        <p:spPr>
          <a:xfrm>
            <a:off x="-180340" y="476885"/>
            <a:ext cx="9432925" cy="635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048623" name="平行四边形 1"/>
          <p:cNvSpPr/>
          <p:nvPr/>
        </p:nvSpPr>
        <p:spPr>
          <a:xfrm>
            <a:off x="-59" y="264101"/>
            <a:ext cx="2664296" cy="432048"/>
          </a:xfrm>
          <a:prstGeom prst="parallelogram">
            <a:avLst>
              <a:gd name="adj" fmla="val 3880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24" name="矩形 4"/>
          <p:cNvSpPr>
            <a:spLocks noChangeArrowheads="1"/>
          </p:cNvSpPr>
          <p:nvPr/>
        </p:nvSpPr>
        <p:spPr bwMode="auto">
          <a:xfrm>
            <a:off x="3563608" y="1491721"/>
            <a:ext cx="7494437" cy="2171700"/>
          </a:xfrm>
          <a:prstGeom prst="rect">
            <a:avLst/>
          </a:prstGeom>
          <a:noFill/>
          <a:ln>
            <a:noFill/>
          </a:ln>
        </p:spPr>
        <p:txBody>
          <a:bodyPr wrap="square">
            <a:spAutoFit/>
          </a:bodyPr>
          <a:lstStyle/>
          <a:p>
            <a:pPr>
              <a:lnSpc>
                <a:spcPct val="130000"/>
              </a:lnSpc>
            </a:pP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姓名：</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白瀚哲</a:t>
            </a:r>
          </a:p>
          <a:p>
            <a:pPr>
              <a:lnSpc>
                <a:spcPct val="130000"/>
              </a:lnSpc>
            </a:pP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年级、专业：</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2018级临床医学专业</a:t>
            </a:r>
          </a:p>
          <a:p>
            <a:pPr algn="l">
              <a:lnSpc>
                <a:spcPct val="130000"/>
              </a:lnSpc>
              <a:buClrTx/>
              <a:buSzTx/>
              <a:buFontTx/>
            </a:pP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政治面貌：</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中共党员</a:t>
            </a:r>
          </a:p>
          <a:p>
            <a:pPr algn="l">
              <a:lnSpc>
                <a:spcPct val="130000"/>
              </a:lnSpc>
              <a:buClrTx/>
              <a:buSzTx/>
              <a:buFontTx/>
            </a:pP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外语水平：</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四、六级均已过</a:t>
            </a:r>
          </a:p>
          <a:p>
            <a:pPr>
              <a:lnSpc>
                <a:spcPct val="130000"/>
              </a:lnSpc>
            </a:pPr>
            <a:r>
              <a:rPr lang="zh-CN" altLang="en-US" b="1" dirty="0">
                <a:solidFill>
                  <a:schemeClr val="tx1">
                    <a:lumMod val="85000"/>
                    <a:lumOff val="15000"/>
                  </a:schemeClr>
                </a:solidFill>
                <a:latin typeface="微软雅黑" panose="020B0503020204020204" pitchFamily="34" charset="-122"/>
                <a:ea typeface="微软雅黑" panose="020B0503020204020204" pitchFamily="34" charset="-122"/>
              </a:rPr>
              <a:t>综合排名：</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12 / 359</a:t>
            </a:r>
          </a:p>
          <a:p>
            <a:pPr>
              <a:lnSpc>
                <a:spcPct val="130000"/>
              </a:lnSpc>
            </a:pPr>
            <a:endParaRPr lang="zh-CN" altLang="en-US"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48625" name="矩形 11"/>
          <p:cNvSpPr/>
          <p:nvPr/>
        </p:nvSpPr>
        <p:spPr>
          <a:xfrm>
            <a:off x="539552" y="319849"/>
            <a:ext cx="3240360" cy="375920"/>
          </a:xfrm>
          <a:prstGeom prst="rect">
            <a:avLst/>
          </a:prstGeom>
        </p:spPr>
        <p:txBody>
          <a:bodyPr wrap="square" lIns="68580" tIns="34290" rIns="68580" bIns="34290">
            <a:spAutoFit/>
          </a:bodyPr>
          <a:lstStyle/>
          <a:p>
            <a:r>
              <a:rPr lang="zh-CN" altLang="en-US" sz="2000" b="1" dirty="0">
                <a:solidFill>
                  <a:schemeClr val="bg1"/>
                </a:solidFill>
                <a:latin typeface="微软雅黑" panose="020B0503020204020204" pitchFamily="34" charset="-122"/>
                <a:ea typeface="微软雅黑" panose="020B0503020204020204" pitchFamily="34" charset="-122"/>
                <a:sym typeface="+mn-ea"/>
              </a:rPr>
              <a:t>个人基本信息</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097156" name="图片 2"/>
          <p:cNvPicPr>
            <a:picLocks noChangeAspect="1"/>
          </p:cNvPicPr>
          <p:nvPr/>
        </p:nvPicPr>
        <p:blipFill>
          <a:blip r:embed="rId3"/>
          <a:srcRect l="1646" r="1646"/>
          <a:stretch>
            <a:fillRect/>
          </a:stretch>
        </p:blipFill>
        <p:spPr>
          <a:xfrm>
            <a:off x="1187450" y="1491615"/>
            <a:ext cx="1318895" cy="1846580"/>
          </a:xfrm>
          <a:prstGeom prst="rect">
            <a:avLst/>
          </a:prstGeom>
          <a:ln w="19050">
            <a:solidFill>
              <a:schemeClr val="tx2"/>
            </a:solidFill>
          </a:ln>
        </p:spPr>
      </p:pic>
      <p:pic>
        <p:nvPicPr>
          <p:cNvPr id="2097157" name="图片 12" descr="0d39c7edfd1a83f9c455b91f2de19bdd"/>
          <p:cNvPicPr>
            <a:picLocks noChangeAspect="1"/>
          </p:cNvPicPr>
          <p:nvPr/>
        </p:nvPicPr>
        <p:blipFill>
          <a:blip r:embed="rId4"/>
          <a:stretch>
            <a:fillRect/>
          </a:stretch>
        </p:blipFill>
        <p:spPr>
          <a:xfrm>
            <a:off x="8171815" y="4230370"/>
            <a:ext cx="869315" cy="851535"/>
          </a:xfrm>
          <a:prstGeom prst="rect">
            <a:avLst/>
          </a:prstGeom>
        </p:spPr>
      </p:pic>
      <p:sp>
        <p:nvSpPr>
          <p:cNvPr id="1048626" name="平行四边形 13"/>
          <p:cNvSpPr/>
          <p:nvPr/>
        </p:nvSpPr>
        <p:spPr>
          <a:xfrm>
            <a:off x="3060006" y="260926"/>
            <a:ext cx="2664296" cy="432048"/>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sym typeface="+mn-ea"/>
              </a:rPr>
              <a:t>学术竞赛经历</a:t>
            </a:r>
            <a:endParaRPr lang="zh-CN" altLang="en-US" sz="1600"/>
          </a:p>
        </p:txBody>
      </p:sp>
      <p:sp>
        <p:nvSpPr>
          <p:cNvPr id="1048627" name="平行四边形 14"/>
          <p:cNvSpPr/>
          <p:nvPr/>
        </p:nvSpPr>
        <p:spPr>
          <a:xfrm>
            <a:off x="6083876" y="260926"/>
            <a:ext cx="2664296" cy="432048"/>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sym typeface="+mn-ea"/>
              </a:rPr>
              <a:t>校园经历</a:t>
            </a:r>
            <a:endParaRPr lang="zh-CN" altLang="en-US"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48624"/>
                                        </p:tgtEl>
                                        <p:attrNameLst>
                                          <p:attrName>style.visibility</p:attrName>
                                        </p:attrNameLst>
                                      </p:cBhvr>
                                      <p:to>
                                        <p:strVal val="visible"/>
                                      </p:to>
                                    </p:set>
                                    <p:anim calcmode="lin" valueType="num">
                                      <p:cBhvr additive="base">
                                        <p:cTn id="7" dur="500" fill="hold"/>
                                        <p:tgtEl>
                                          <p:spTgt spid="1048624"/>
                                        </p:tgtEl>
                                        <p:attrNameLst>
                                          <p:attrName>ppt_x</p:attrName>
                                        </p:attrNameLst>
                                      </p:cBhvr>
                                      <p:tavLst>
                                        <p:tav tm="0">
                                          <p:val>
                                            <p:strVal val="#ppt_x"/>
                                          </p:val>
                                        </p:tav>
                                        <p:tav tm="100000">
                                          <p:val>
                                            <p:strVal val="#ppt_x"/>
                                          </p:val>
                                        </p:tav>
                                      </p:tavLst>
                                    </p:anim>
                                    <p:anim calcmode="lin" valueType="num">
                                      <p:cBhvr additive="base">
                                        <p:cTn id="8" dur="500" fill="hold"/>
                                        <p:tgtEl>
                                          <p:spTgt spid="104862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2097156"/>
                                        </p:tgtEl>
                                        <p:attrNameLst>
                                          <p:attrName>style.visibility</p:attrName>
                                        </p:attrNameLst>
                                      </p:cBhvr>
                                      <p:to>
                                        <p:strVal val="visible"/>
                                      </p:to>
                                    </p:set>
                                    <p:animEffect transition="in" filter="blinds(horizontal)">
                                      <p:cBhvr>
                                        <p:cTn id="13" dur="500"/>
                                        <p:tgtEl>
                                          <p:spTgt spid="2097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24" grpId="0"/>
      <p:bldP spid="1048624"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45730" name="直接连接符 1"/>
          <p:cNvCxnSpPr>
            <a:cxnSpLocks/>
            <a:stCxn id="1048628" idx="5"/>
          </p:cNvCxnSpPr>
          <p:nvPr/>
        </p:nvCxnSpPr>
        <p:spPr>
          <a:xfrm>
            <a:off x="83765" y="476950"/>
            <a:ext cx="9421232" cy="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048628" name="平行四边形 2"/>
          <p:cNvSpPr/>
          <p:nvPr/>
        </p:nvSpPr>
        <p:spPr>
          <a:xfrm>
            <a:off x="-59" y="260926"/>
            <a:ext cx="2664296" cy="432048"/>
          </a:xfrm>
          <a:prstGeom prst="parallelogram">
            <a:avLst>
              <a:gd name="adj" fmla="val 3880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29" name="TextBox 8"/>
          <p:cNvSpPr txBox="1"/>
          <p:nvPr/>
        </p:nvSpPr>
        <p:spPr>
          <a:xfrm>
            <a:off x="755576" y="1635646"/>
            <a:ext cx="201622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输入标题文字</a:t>
            </a:r>
          </a:p>
        </p:txBody>
      </p:sp>
      <p:sp>
        <p:nvSpPr>
          <p:cNvPr id="1048630" name="矩形 11"/>
          <p:cNvSpPr>
            <a:spLocks noChangeArrowheads="1"/>
          </p:cNvSpPr>
          <p:nvPr/>
        </p:nvSpPr>
        <p:spPr bwMode="auto">
          <a:xfrm>
            <a:off x="724947" y="2067694"/>
            <a:ext cx="3420380" cy="572464"/>
          </a:xfrm>
          <a:prstGeom prst="rect">
            <a:avLst/>
          </a:prstGeom>
          <a:noFill/>
          <a:ln>
            <a:noFill/>
          </a:ln>
        </p:spPr>
        <p:txBody>
          <a:bodyPr wrap="square">
            <a:spAutoFit/>
          </a:bodyPr>
          <a:lstStyle/>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在此框中选择粘贴，并选择只保留文字。</a:t>
            </a:r>
            <a:endParaRPr lang="en-US" altLang="zh-CN" sz="1200" dirty="0">
              <a:solidFill>
                <a:schemeClr val="bg1"/>
              </a:solidFill>
              <a:latin typeface="微软雅黑" panose="020B0503020204020204" pitchFamily="34" charset="-122"/>
              <a:ea typeface="微软雅黑" panose="020B0503020204020204" pitchFamily="34" charset="-122"/>
            </a:endParaRPr>
          </a:p>
        </p:txBody>
      </p:sp>
      <p:sp>
        <p:nvSpPr>
          <p:cNvPr id="1048631" name="矩形 15"/>
          <p:cNvSpPr/>
          <p:nvPr/>
        </p:nvSpPr>
        <p:spPr>
          <a:xfrm>
            <a:off x="539552" y="319849"/>
            <a:ext cx="3240360" cy="375920"/>
          </a:xfrm>
          <a:prstGeom prst="rect">
            <a:avLst/>
          </a:prstGeom>
        </p:spPr>
        <p:txBody>
          <a:bodyPr wrap="square" lIns="68580" tIns="34290" rIns="68580" bIns="34290">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个人基本信息</a:t>
            </a:r>
          </a:p>
        </p:txBody>
      </p:sp>
      <p:pic>
        <p:nvPicPr>
          <p:cNvPr id="2097158" name="图片 3" descr="0d39c7edfd1a83f9c455b91f2de19bdd"/>
          <p:cNvPicPr>
            <a:picLocks noChangeAspect="1"/>
          </p:cNvPicPr>
          <p:nvPr/>
        </p:nvPicPr>
        <p:blipFill>
          <a:blip r:embed="rId2"/>
          <a:stretch>
            <a:fillRect/>
          </a:stretch>
        </p:blipFill>
        <p:spPr>
          <a:xfrm>
            <a:off x="8100695" y="4083685"/>
            <a:ext cx="972820" cy="953135"/>
          </a:xfrm>
          <a:prstGeom prst="rect">
            <a:avLst/>
          </a:prstGeom>
        </p:spPr>
      </p:pic>
      <p:sp>
        <p:nvSpPr>
          <p:cNvPr id="1048632" name="文本框 7"/>
          <p:cNvSpPr txBox="1"/>
          <p:nvPr/>
        </p:nvSpPr>
        <p:spPr>
          <a:xfrm>
            <a:off x="1547495" y="953135"/>
            <a:ext cx="6319520" cy="3380740"/>
          </a:xfrm>
          <a:prstGeom prst="rect">
            <a:avLst/>
          </a:prstGeom>
          <a:noFill/>
        </p:spPr>
        <p:txBody>
          <a:bodyPr wrap="square" rtlCol="0">
            <a:spAutoFit/>
          </a:bodyPr>
          <a:lstStyle/>
          <a:p>
            <a:pPr algn="l"/>
            <a:r>
              <a:rPr lang="zh-CN" altLang="en-US" sz="2400" b="1"/>
              <a:t>获奖经历：</a:t>
            </a:r>
          </a:p>
          <a:p>
            <a:pPr algn="l"/>
            <a:endParaRPr lang="zh-CN" altLang="en-US"/>
          </a:p>
          <a:p>
            <a:pPr algn="l"/>
            <a:r>
              <a:rPr lang="zh-CN" altLang="en-US"/>
              <a:t>2018-2019年度秋季学期佳木斯大学二等奖学金  </a:t>
            </a:r>
          </a:p>
          <a:p>
            <a:pPr algn="l"/>
            <a:r>
              <a:rPr lang="zh-CN" altLang="en-US"/>
              <a:t>2018-2019年度秋季学期通过四级考试</a:t>
            </a:r>
          </a:p>
          <a:p>
            <a:pPr algn="l"/>
            <a:r>
              <a:rPr lang="zh-CN" altLang="en-US"/>
              <a:t>2018-2019年度春季学期佳木斯大学一等奖学金 </a:t>
            </a:r>
          </a:p>
          <a:p>
            <a:pPr algn="l"/>
            <a:r>
              <a:rPr lang="zh-CN" altLang="en-US"/>
              <a:t>2018-2019年度春季学期通过六级考试</a:t>
            </a:r>
          </a:p>
          <a:p>
            <a:pPr algn="l"/>
            <a:r>
              <a:rPr lang="en-US" altLang="zh-CN"/>
              <a:t>2018-2019</a:t>
            </a:r>
            <a:r>
              <a:rPr lang="zh-CN" altLang="en-US"/>
              <a:t>年度佳木斯大学单项奖学金</a:t>
            </a:r>
          </a:p>
          <a:p>
            <a:pPr algn="l"/>
            <a:r>
              <a:rPr lang="zh-CN" altLang="en-US"/>
              <a:t>2019-2020年度秋季学期佳木斯大学一等奖学金  </a:t>
            </a:r>
          </a:p>
          <a:p>
            <a:pPr algn="l"/>
            <a:r>
              <a:rPr lang="zh-CN" altLang="en-US"/>
              <a:t>2019-2020年度春季学期佳木斯大学一等奖学金  </a:t>
            </a:r>
          </a:p>
          <a:p>
            <a:pPr algn="l"/>
            <a:r>
              <a:rPr lang="zh-CN" altLang="en-US"/>
              <a:t>2019-2020年度佳木斯大学校级三好学生</a:t>
            </a:r>
          </a:p>
          <a:p>
            <a:pPr algn="l"/>
            <a:r>
              <a:rPr lang="zh-CN" altLang="en-US"/>
              <a:t>2020-2021年度秋季学期佳木斯大学一等奖学金</a:t>
            </a:r>
          </a:p>
          <a:p>
            <a:pPr algn="l"/>
            <a:r>
              <a:rPr lang="en-US" altLang="zh-CN"/>
              <a:t>2021-2022</a:t>
            </a:r>
            <a:r>
              <a:rPr lang="zh-CN" altLang="en-US"/>
              <a:t>年度春季学期佳木斯大学二等奖学金  </a:t>
            </a:r>
          </a:p>
        </p:txBody>
      </p:sp>
      <p:sp>
        <p:nvSpPr>
          <p:cNvPr id="1048633" name="平行四边形 13"/>
          <p:cNvSpPr/>
          <p:nvPr/>
        </p:nvSpPr>
        <p:spPr>
          <a:xfrm>
            <a:off x="3060006" y="260926"/>
            <a:ext cx="2664296" cy="432048"/>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sym typeface="+mn-ea"/>
              </a:rPr>
              <a:t>学术竞赛经历</a:t>
            </a:r>
            <a:endParaRPr lang="zh-CN" altLang="en-US" sz="1600"/>
          </a:p>
        </p:txBody>
      </p:sp>
      <p:sp>
        <p:nvSpPr>
          <p:cNvPr id="1048634" name="平行四边形 14"/>
          <p:cNvSpPr/>
          <p:nvPr/>
        </p:nvSpPr>
        <p:spPr>
          <a:xfrm>
            <a:off x="6228021" y="260926"/>
            <a:ext cx="2664296" cy="432048"/>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sym typeface="+mn-ea"/>
              </a:rPr>
              <a:t>校园经历</a:t>
            </a:r>
            <a:endParaRPr lang="zh-CN" altLang="en-US"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048632"/>
                                        </p:tgtEl>
                                        <p:attrNameLst>
                                          <p:attrName>style.visibility</p:attrName>
                                        </p:attrNameLst>
                                      </p:cBhvr>
                                      <p:to>
                                        <p:strVal val="visible"/>
                                      </p:to>
                                    </p:set>
                                    <p:animEffect transition="in" filter="box(in)">
                                      <p:cBhvr>
                                        <p:cTn id="7" dur="2000"/>
                                        <p:tgtEl>
                                          <p:spTgt spid="10486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2" grpId="0"/>
      <p:bldP spid="104863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45731" name="直接连接符 1"/>
          <p:cNvCxnSpPr>
            <a:cxnSpLocks/>
            <a:stCxn id="1048635" idx="5"/>
          </p:cNvCxnSpPr>
          <p:nvPr/>
        </p:nvCxnSpPr>
        <p:spPr>
          <a:xfrm>
            <a:off x="47570" y="483300"/>
            <a:ext cx="9421232" cy="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048635" name="平行四边形 2"/>
          <p:cNvSpPr/>
          <p:nvPr/>
        </p:nvSpPr>
        <p:spPr>
          <a:xfrm>
            <a:off x="-36254" y="267276"/>
            <a:ext cx="2664296" cy="432048"/>
          </a:xfrm>
          <a:prstGeom prst="parallelogram">
            <a:avLst>
              <a:gd name="adj" fmla="val 38803"/>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36" name="TextBox 8"/>
          <p:cNvSpPr txBox="1"/>
          <p:nvPr/>
        </p:nvSpPr>
        <p:spPr>
          <a:xfrm>
            <a:off x="755576" y="1635646"/>
            <a:ext cx="2016224"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输入标题文字</a:t>
            </a:r>
          </a:p>
        </p:txBody>
      </p:sp>
      <p:sp>
        <p:nvSpPr>
          <p:cNvPr id="1048637" name="矩形 11"/>
          <p:cNvSpPr>
            <a:spLocks noChangeArrowheads="1"/>
          </p:cNvSpPr>
          <p:nvPr/>
        </p:nvSpPr>
        <p:spPr bwMode="auto">
          <a:xfrm>
            <a:off x="724947" y="2067694"/>
            <a:ext cx="3420380" cy="572464"/>
          </a:xfrm>
          <a:prstGeom prst="rect">
            <a:avLst/>
          </a:prstGeom>
          <a:noFill/>
          <a:ln>
            <a:noFill/>
          </a:ln>
        </p:spPr>
        <p:txBody>
          <a:bodyPr wrap="square">
            <a:spAutoFit/>
          </a:bodyPr>
          <a:lstStyle/>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在此框中选择粘贴，并选择只保留文字。</a:t>
            </a:r>
            <a:endParaRPr lang="en-US" altLang="zh-CN" sz="1200" dirty="0">
              <a:solidFill>
                <a:schemeClr val="bg1"/>
              </a:solidFill>
              <a:latin typeface="微软雅黑" panose="020B0503020204020204" pitchFamily="34" charset="-122"/>
              <a:ea typeface="微软雅黑" panose="020B0503020204020204" pitchFamily="34" charset="-122"/>
            </a:endParaRPr>
          </a:p>
        </p:txBody>
      </p:sp>
      <p:sp>
        <p:nvSpPr>
          <p:cNvPr id="1048638" name="矩形 15"/>
          <p:cNvSpPr/>
          <p:nvPr/>
        </p:nvSpPr>
        <p:spPr>
          <a:xfrm>
            <a:off x="539552" y="319849"/>
            <a:ext cx="3240360" cy="345440"/>
          </a:xfrm>
          <a:prstGeom prst="rect">
            <a:avLst/>
          </a:prstGeom>
        </p:spPr>
        <p:txBody>
          <a:bodyPr wrap="square" lIns="68580" tIns="34290" rIns="68580" bIns="34290">
            <a:spAutoFit/>
          </a:bodyPr>
          <a:lstStyle/>
          <a:p>
            <a:r>
              <a:rPr lang="zh-CN" altLang="en-US" b="1" dirty="0">
                <a:solidFill>
                  <a:schemeClr val="bg1"/>
                </a:solidFill>
                <a:latin typeface="微软雅黑" panose="020B0503020204020204" pitchFamily="34" charset="-122"/>
                <a:ea typeface="微软雅黑" panose="020B0503020204020204" pitchFamily="34" charset="-122"/>
              </a:rPr>
              <a:t>个人基本信息</a:t>
            </a:r>
          </a:p>
        </p:txBody>
      </p:sp>
      <p:pic>
        <p:nvPicPr>
          <p:cNvPr id="2097159" name="图片 3" descr="0d39c7edfd1a83f9c455b91f2de19bdd"/>
          <p:cNvPicPr>
            <a:picLocks noChangeAspect="1"/>
          </p:cNvPicPr>
          <p:nvPr/>
        </p:nvPicPr>
        <p:blipFill>
          <a:blip r:embed="rId2"/>
          <a:stretch>
            <a:fillRect/>
          </a:stretch>
        </p:blipFill>
        <p:spPr>
          <a:xfrm>
            <a:off x="8172450" y="0"/>
            <a:ext cx="972820" cy="953135"/>
          </a:xfrm>
          <a:prstGeom prst="rect">
            <a:avLst/>
          </a:prstGeom>
        </p:spPr>
      </p:pic>
      <p:pic>
        <p:nvPicPr>
          <p:cNvPr id="2097160" name="图片 4" descr="1241663065953_.pic"/>
          <p:cNvPicPr>
            <a:picLocks noChangeAspect="1"/>
          </p:cNvPicPr>
          <p:nvPr/>
        </p:nvPicPr>
        <p:blipFill>
          <a:blip r:embed="rId3"/>
          <a:srcRect t="16444" b="15988"/>
          <a:stretch>
            <a:fillRect/>
          </a:stretch>
        </p:blipFill>
        <p:spPr>
          <a:xfrm>
            <a:off x="1792605" y="2355215"/>
            <a:ext cx="1812925" cy="2727325"/>
          </a:xfrm>
          <a:prstGeom prst="rect">
            <a:avLst/>
          </a:prstGeom>
        </p:spPr>
      </p:pic>
      <p:pic>
        <p:nvPicPr>
          <p:cNvPr id="2097161" name="图片 16" descr="1251663065957_.pic"/>
          <p:cNvPicPr>
            <a:picLocks noChangeAspect="1"/>
          </p:cNvPicPr>
          <p:nvPr/>
        </p:nvPicPr>
        <p:blipFill>
          <a:blip r:embed="rId4"/>
          <a:srcRect t="12432" b="11790"/>
          <a:stretch>
            <a:fillRect/>
          </a:stretch>
        </p:blipFill>
        <p:spPr>
          <a:xfrm>
            <a:off x="5377180" y="2343785"/>
            <a:ext cx="1687195" cy="2738755"/>
          </a:xfrm>
          <a:prstGeom prst="rect">
            <a:avLst/>
          </a:prstGeom>
        </p:spPr>
      </p:pic>
      <p:pic>
        <p:nvPicPr>
          <p:cNvPr id="2097162" name="图片 17" descr="1261663065961_.pic"/>
          <p:cNvPicPr>
            <a:picLocks noChangeAspect="1"/>
          </p:cNvPicPr>
          <p:nvPr/>
        </p:nvPicPr>
        <p:blipFill>
          <a:blip r:embed="rId5"/>
          <a:srcRect t="15025" b="14383"/>
          <a:stretch>
            <a:fillRect/>
          </a:stretch>
        </p:blipFill>
        <p:spPr>
          <a:xfrm>
            <a:off x="34925" y="1635760"/>
            <a:ext cx="1736090" cy="2727325"/>
          </a:xfrm>
          <a:prstGeom prst="rect">
            <a:avLst/>
          </a:prstGeom>
        </p:spPr>
      </p:pic>
      <p:pic>
        <p:nvPicPr>
          <p:cNvPr id="2097163" name="图片 19" descr="1281663065977_.pic_hd"/>
          <p:cNvPicPr>
            <a:picLocks noChangeAspect="1"/>
          </p:cNvPicPr>
          <p:nvPr/>
        </p:nvPicPr>
        <p:blipFill>
          <a:blip r:embed="rId6"/>
          <a:srcRect t="9802" r="302" b="14481"/>
          <a:stretch>
            <a:fillRect/>
          </a:stretch>
        </p:blipFill>
        <p:spPr>
          <a:xfrm>
            <a:off x="7164705" y="1635125"/>
            <a:ext cx="1628140" cy="2752090"/>
          </a:xfrm>
          <a:prstGeom prst="rect">
            <a:avLst/>
          </a:prstGeom>
        </p:spPr>
      </p:pic>
      <p:pic>
        <p:nvPicPr>
          <p:cNvPr id="2097164" name="图片 21" descr="WechatIMG464"/>
          <p:cNvPicPr>
            <a:picLocks noChangeAspect="1"/>
          </p:cNvPicPr>
          <p:nvPr/>
        </p:nvPicPr>
        <p:blipFill>
          <a:blip r:embed="rId7"/>
          <a:stretch>
            <a:fillRect/>
          </a:stretch>
        </p:blipFill>
        <p:spPr>
          <a:xfrm>
            <a:off x="3589655" y="1635125"/>
            <a:ext cx="1687195" cy="2605405"/>
          </a:xfrm>
          <a:prstGeom prst="rect">
            <a:avLst/>
          </a:prstGeom>
        </p:spPr>
      </p:pic>
      <p:sp>
        <p:nvSpPr>
          <p:cNvPr id="1048639" name="文本框 24"/>
          <p:cNvSpPr txBox="1"/>
          <p:nvPr/>
        </p:nvSpPr>
        <p:spPr>
          <a:xfrm>
            <a:off x="828040" y="857250"/>
            <a:ext cx="1456055" cy="398780"/>
          </a:xfrm>
          <a:prstGeom prst="rect">
            <a:avLst/>
          </a:prstGeom>
          <a:noFill/>
        </p:spPr>
        <p:txBody>
          <a:bodyPr wrap="none" rtlCol="0">
            <a:spAutoFit/>
          </a:bodyPr>
          <a:lstStyle/>
          <a:p>
            <a:r>
              <a:rPr lang="zh-CN" altLang="en-US" sz="2000" b="1"/>
              <a:t>获奖证书：</a:t>
            </a:r>
          </a:p>
        </p:txBody>
      </p:sp>
      <p:sp>
        <p:nvSpPr>
          <p:cNvPr id="1048640" name="平行四边形 25"/>
          <p:cNvSpPr/>
          <p:nvPr/>
        </p:nvSpPr>
        <p:spPr>
          <a:xfrm>
            <a:off x="2915861" y="260926"/>
            <a:ext cx="2664296" cy="432048"/>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sym typeface="+mn-ea"/>
              </a:rPr>
              <a:t>学术竞赛经历</a:t>
            </a:r>
            <a:endParaRPr lang="zh-CN" altLang="en-US" sz="1600"/>
          </a:p>
        </p:txBody>
      </p:sp>
      <p:sp>
        <p:nvSpPr>
          <p:cNvPr id="1048641" name="平行四边形 26"/>
          <p:cNvSpPr/>
          <p:nvPr/>
        </p:nvSpPr>
        <p:spPr>
          <a:xfrm>
            <a:off x="5940425" y="260350"/>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sym typeface="+mn-ea"/>
              </a:rPr>
              <a:t>校园经历</a:t>
            </a:r>
            <a:endParaRPr lang="zh-CN" altLang="en-US"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97162"/>
                                        </p:tgtEl>
                                        <p:attrNameLst>
                                          <p:attrName>style.visibility</p:attrName>
                                        </p:attrNameLst>
                                      </p:cBhvr>
                                      <p:to>
                                        <p:strVal val="visible"/>
                                      </p:to>
                                    </p:set>
                                    <p:anim calcmode="lin" valueType="num">
                                      <p:cBhvr additive="base">
                                        <p:cTn id="7" dur="500" fill="hold"/>
                                        <p:tgtEl>
                                          <p:spTgt spid="2097162"/>
                                        </p:tgtEl>
                                        <p:attrNameLst>
                                          <p:attrName>ppt_x</p:attrName>
                                        </p:attrNameLst>
                                      </p:cBhvr>
                                      <p:tavLst>
                                        <p:tav tm="0">
                                          <p:val>
                                            <p:strVal val="#ppt_x"/>
                                          </p:val>
                                        </p:tav>
                                        <p:tav tm="100000">
                                          <p:val>
                                            <p:strVal val="#ppt_x"/>
                                          </p:val>
                                        </p:tav>
                                      </p:tavLst>
                                    </p:anim>
                                    <p:anim calcmode="lin" valueType="num">
                                      <p:cBhvr additive="base">
                                        <p:cTn id="8" dur="500" fill="hold"/>
                                        <p:tgtEl>
                                          <p:spTgt spid="209716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097160"/>
                                        </p:tgtEl>
                                        <p:attrNameLst>
                                          <p:attrName>style.visibility</p:attrName>
                                        </p:attrNameLst>
                                      </p:cBhvr>
                                      <p:to>
                                        <p:strVal val="visible"/>
                                      </p:to>
                                    </p:set>
                                    <p:anim calcmode="lin" valueType="num">
                                      <p:cBhvr additive="base">
                                        <p:cTn id="13" dur="500" fill="hold"/>
                                        <p:tgtEl>
                                          <p:spTgt spid="2097160"/>
                                        </p:tgtEl>
                                        <p:attrNameLst>
                                          <p:attrName>ppt_x</p:attrName>
                                        </p:attrNameLst>
                                      </p:cBhvr>
                                      <p:tavLst>
                                        <p:tav tm="0">
                                          <p:val>
                                            <p:strVal val="#ppt_x"/>
                                          </p:val>
                                        </p:tav>
                                        <p:tav tm="100000">
                                          <p:val>
                                            <p:strVal val="#ppt_x"/>
                                          </p:val>
                                        </p:tav>
                                      </p:tavLst>
                                    </p:anim>
                                    <p:anim calcmode="lin" valueType="num">
                                      <p:cBhvr additive="base">
                                        <p:cTn id="14" dur="500" fill="hold"/>
                                        <p:tgtEl>
                                          <p:spTgt spid="2097160"/>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097164"/>
                                        </p:tgtEl>
                                        <p:attrNameLst>
                                          <p:attrName>style.visibility</p:attrName>
                                        </p:attrNameLst>
                                      </p:cBhvr>
                                      <p:to>
                                        <p:strVal val="visible"/>
                                      </p:to>
                                    </p:set>
                                    <p:anim calcmode="lin" valueType="num">
                                      <p:cBhvr additive="base">
                                        <p:cTn id="19" dur="500" fill="hold"/>
                                        <p:tgtEl>
                                          <p:spTgt spid="2097164"/>
                                        </p:tgtEl>
                                        <p:attrNameLst>
                                          <p:attrName>ppt_x</p:attrName>
                                        </p:attrNameLst>
                                      </p:cBhvr>
                                      <p:tavLst>
                                        <p:tav tm="0">
                                          <p:val>
                                            <p:strVal val="#ppt_x"/>
                                          </p:val>
                                        </p:tav>
                                        <p:tav tm="100000">
                                          <p:val>
                                            <p:strVal val="#ppt_x"/>
                                          </p:val>
                                        </p:tav>
                                      </p:tavLst>
                                    </p:anim>
                                    <p:anim calcmode="lin" valueType="num">
                                      <p:cBhvr additive="base">
                                        <p:cTn id="20" dur="500" fill="hold"/>
                                        <p:tgtEl>
                                          <p:spTgt spid="209716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097161"/>
                                        </p:tgtEl>
                                        <p:attrNameLst>
                                          <p:attrName>style.visibility</p:attrName>
                                        </p:attrNameLst>
                                      </p:cBhvr>
                                      <p:to>
                                        <p:strVal val="visible"/>
                                      </p:to>
                                    </p:set>
                                    <p:anim calcmode="lin" valueType="num">
                                      <p:cBhvr additive="base">
                                        <p:cTn id="25" dur="500" fill="hold"/>
                                        <p:tgtEl>
                                          <p:spTgt spid="2097161"/>
                                        </p:tgtEl>
                                        <p:attrNameLst>
                                          <p:attrName>ppt_x</p:attrName>
                                        </p:attrNameLst>
                                      </p:cBhvr>
                                      <p:tavLst>
                                        <p:tav tm="0">
                                          <p:val>
                                            <p:strVal val="#ppt_x"/>
                                          </p:val>
                                        </p:tav>
                                        <p:tav tm="100000">
                                          <p:val>
                                            <p:strVal val="#ppt_x"/>
                                          </p:val>
                                        </p:tav>
                                      </p:tavLst>
                                    </p:anim>
                                    <p:anim calcmode="lin" valueType="num">
                                      <p:cBhvr additive="base">
                                        <p:cTn id="26" dur="500" fill="hold"/>
                                        <p:tgtEl>
                                          <p:spTgt spid="209716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097163"/>
                                        </p:tgtEl>
                                        <p:attrNameLst>
                                          <p:attrName>style.visibility</p:attrName>
                                        </p:attrNameLst>
                                      </p:cBhvr>
                                      <p:to>
                                        <p:strVal val="visible"/>
                                      </p:to>
                                    </p:set>
                                    <p:anim calcmode="lin" valueType="num">
                                      <p:cBhvr additive="base">
                                        <p:cTn id="31" dur="500" fill="hold"/>
                                        <p:tgtEl>
                                          <p:spTgt spid="2097163"/>
                                        </p:tgtEl>
                                        <p:attrNameLst>
                                          <p:attrName>ppt_x</p:attrName>
                                        </p:attrNameLst>
                                      </p:cBhvr>
                                      <p:tavLst>
                                        <p:tav tm="0">
                                          <p:val>
                                            <p:strVal val="#ppt_x"/>
                                          </p:val>
                                        </p:tav>
                                        <p:tav tm="100000">
                                          <p:val>
                                            <p:strVal val="#ppt_x"/>
                                          </p:val>
                                        </p:tav>
                                      </p:tavLst>
                                    </p:anim>
                                    <p:anim calcmode="lin" valueType="num">
                                      <p:cBhvr additive="base">
                                        <p:cTn id="32" dur="500" fill="hold"/>
                                        <p:tgtEl>
                                          <p:spTgt spid="209716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平行四边形 7"/>
          <p:cNvSpPr/>
          <p:nvPr/>
        </p:nvSpPr>
        <p:spPr>
          <a:xfrm>
            <a:off x="1568896" y="2028181"/>
            <a:ext cx="8729879" cy="2141291"/>
          </a:xfrm>
          <a:prstGeom prst="parallelogram">
            <a:avLst/>
          </a:prstGeom>
          <a:solidFill>
            <a:schemeClr val="accent1">
              <a:lumMod val="50000"/>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3" name="平行四边形 8"/>
          <p:cNvSpPr/>
          <p:nvPr/>
        </p:nvSpPr>
        <p:spPr>
          <a:xfrm>
            <a:off x="1695887" y="1942626"/>
            <a:ext cx="8729879" cy="2141291"/>
          </a:xfrm>
          <a:prstGeom prst="parallelogram">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1048644" name="平行四边形 9"/>
          <p:cNvSpPr/>
          <p:nvPr/>
        </p:nvSpPr>
        <p:spPr>
          <a:xfrm>
            <a:off x="-972616" y="1294555"/>
            <a:ext cx="3168352" cy="1872208"/>
          </a:xfrm>
          <a:prstGeom prst="parallelogram">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5" name="矩形 3"/>
          <p:cNvSpPr/>
          <p:nvPr/>
        </p:nvSpPr>
        <p:spPr>
          <a:xfrm>
            <a:off x="3563888" y="548197"/>
            <a:ext cx="1044116" cy="746358"/>
          </a:xfrm>
          <a:prstGeom prst="rect">
            <a:avLst/>
          </a:prstGeom>
        </p:spPr>
        <p:txBody>
          <a:bodyPr wrap="square" lIns="68580" tIns="34290" rIns="68580" bIns="34290">
            <a:spAutoFit/>
          </a:bodyPr>
          <a:lstStyle/>
          <a:p>
            <a:r>
              <a:rPr lang="en-US" altLang="zh-CN" sz="4400" b="1" dirty="0">
                <a:solidFill>
                  <a:schemeClr val="bg1"/>
                </a:solidFill>
                <a:latin typeface="微软雅黑" panose="020B0503020204020204" pitchFamily="34" charset="-122"/>
                <a:ea typeface="微软雅黑" panose="020B0503020204020204" pitchFamily="34" charset="-122"/>
              </a:rPr>
              <a:t>01</a:t>
            </a:r>
            <a:endParaRPr lang="zh-CN" altLang="en-US" sz="4400" b="1" dirty="0">
              <a:solidFill>
                <a:schemeClr val="bg1"/>
              </a:solidFill>
              <a:latin typeface="微软雅黑" panose="020B0503020204020204" pitchFamily="34" charset="-122"/>
              <a:ea typeface="微软雅黑" panose="020B0503020204020204" pitchFamily="34" charset="-122"/>
            </a:endParaRPr>
          </a:p>
        </p:txBody>
      </p:sp>
      <p:sp>
        <p:nvSpPr>
          <p:cNvPr id="1048646" name="矩形 6"/>
          <p:cNvSpPr/>
          <p:nvPr/>
        </p:nvSpPr>
        <p:spPr>
          <a:xfrm>
            <a:off x="3275498" y="2439269"/>
            <a:ext cx="5184576" cy="1668780"/>
          </a:xfrm>
          <a:prstGeom prst="rect">
            <a:avLst/>
          </a:prstGeom>
        </p:spPr>
        <p:txBody>
          <a:bodyPr wrap="square" lIns="68580" tIns="34290" rIns="68580" bIns="34290">
            <a:spAutoFit/>
          </a:bodyPr>
          <a:lstStyle/>
          <a:p>
            <a:r>
              <a:rPr lang="zh-CN" altLang="en-US" sz="5400" b="1" dirty="0">
                <a:solidFill>
                  <a:schemeClr val="bg1"/>
                </a:solidFill>
                <a:latin typeface="微软雅黑" panose="020B0503020204020204" pitchFamily="34" charset="-122"/>
                <a:ea typeface="微软雅黑" panose="020B0503020204020204" pitchFamily="34" charset="-122"/>
                <a:sym typeface="+mn-ea"/>
              </a:rPr>
              <a:t>学术竞赛经历</a:t>
            </a:r>
            <a:endParaRPr lang="zh-CN" altLang="en-US" sz="5400" b="1" dirty="0">
              <a:solidFill>
                <a:schemeClr val="bg1"/>
              </a:solidFill>
              <a:latin typeface="微软雅黑" panose="020B0503020204020204" pitchFamily="34" charset="-122"/>
              <a:ea typeface="微软雅黑" panose="020B0503020204020204" pitchFamily="34" charset="-122"/>
            </a:endParaRPr>
          </a:p>
          <a:p>
            <a:endParaRPr lang="zh-CN" altLang="en-US" sz="5400" b="1" dirty="0">
              <a:solidFill>
                <a:schemeClr val="bg1"/>
              </a:solidFill>
              <a:latin typeface="微软雅黑" panose="020B0503020204020204" pitchFamily="34" charset="-122"/>
              <a:ea typeface="微软雅黑" panose="020B0503020204020204" pitchFamily="34" charset="-122"/>
            </a:endParaRPr>
          </a:p>
        </p:txBody>
      </p:sp>
      <p:sp>
        <p:nvSpPr>
          <p:cNvPr id="1048647" name="椭圆 10"/>
          <p:cNvSpPr/>
          <p:nvPr/>
        </p:nvSpPr>
        <p:spPr>
          <a:xfrm>
            <a:off x="1115695" y="2071370"/>
            <a:ext cx="1496060" cy="1530350"/>
          </a:xfrm>
          <a:prstGeom prst="ellipse">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8" name="矩形 11"/>
          <p:cNvSpPr/>
          <p:nvPr/>
        </p:nvSpPr>
        <p:spPr>
          <a:xfrm>
            <a:off x="1331595" y="2355850"/>
            <a:ext cx="1275715" cy="868680"/>
          </a:xfrm>
          <a:prstGeom prst="rect">
            <a:avLst/>
          </a:prstGeom>
        </p:spPr>
        <p:txBody>
          <a:bodyPr wrap="square" lIns="68580" tIns="34290" rIns="68580" bIns="34290">
            <a:spAutoFit/>
          </a:bodyPr>
          <a:lstStyle/>
          <a:p>
            <a:r>
              <a:rPr lang="en-US" altLang="zh-CN" sz="5400" b="1" dirty="0">
                <a:solidFill>
                  <a:schemeClr val="bg1"/>
                </a:solidFill>
                <a:latin typeface="微软雅黑" panose="020B0503020204020204" pitchFamily="34" charset="-122"/>
                <a:ea typeface="微软雅黑" panose="020B0503020204020204" pitchFamily="34" charset="-122"/>
              </a:rPr>
              <a:t>02</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cxnSp>
        <p:nvCxnSpPr>
          <p:cNvPr id="3145732" name="直接连接符 18"/>
          <p:cNvCxnSpPr>
            <a:cxnSpLocks/>
          </p:cNvCxnSpPr>
          <p:nvPr/>
        </p:nvCxnSpPr>
        <p:spPr>
          <a:xfrm>
            <a:off x="3468538" y="3363838"/>
            <a:ext cx="355173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097165" name="图片 1" descr="0d39c7edfd1a83f9c455b91f2de19bdd"/>
          <p:cNvPicPr>
            <a:picLocks noChangeAspect="1"/>
          </p:cNvPicPr>
          <p:nvPr/>
        </p:nvPicPr>
        <p:blipFill>
          <a:blip r:embed="rId3"/>
          <a:stretch>
            <a:fillRect/>
          </a:stretch>
        </p:blipFill>
        <p:spPr>
          <a:xfrm>
            <a:off x="107315" y="51435"/>
            <a:ext cx="1024890" cy="10045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48646"/>
                                        </p:tgtEl>
                                        <p:attrNameLst>
                                          <p:attrName>style.visibility</p:attrName>
                                        </p:attrNameLst>
                                      </p:cBhvr>
                                      <p:to>
                                        <p:strVal val="visible"/>
                                      </p:to>
                                    </p:set>
                                    <p:animEffect transition="in" filter="wipe(down)">
                                      <p:cBhvr>
                                        <p:cTn id="7" dur="500"/>
                                        <p:tgtEl>
                                          <p:spTgt spid="10486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46" grpId="0"/>
      <p:bldP spid="1048646"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45733" name="直接连接符 1"/>
          <p:cNvCxnSpPr>
            <a:cxnSpLocks/>
          </p:cNvCxnSpPr>
          <p:nvPr/>
        </p:nvCxnSpPr>
        <p:spPr>
          <a:xfrm>
            <a:off x="-277550" y="535370"/>
            <a:ext cx="9421232" cy="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048651" name="平行四边形 2"/>
          <p:cNvSpPr/>
          <p:nvPr/>
        </p:nvSpPr>
        <p:spPr>
          <a:xfrm>
            <a:off x="107891" y="319346"/>
            <a:ext cx="2664296" cy="432048"/>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52" name="箭头3"/>
          <p:cNvSpPr/>
          <p:nvPr/>
        </p:nvSpPr>
        <p:spPr bwMode="gray">
          <a:xfrm flipV="1">
            <a:off x="1531850" y="2889667"/>
            <a:ext cx="819764" cy="114053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900">
              <a:solidFill>
                <a:sysClr val="windowText" lastClr="000000"/>
              </a:solidFill>
              <a:latin typeface="Calibri"/>
              <a:ea typeface="宋体"/>
            </a:endParaRPr>
          </a:p>
        </p:txBody>
      </p:sp>
      <p:sp>
        <p:nvSpPr>
          <p:cNvPr id="1048653" name="箭头1"/>
          <p:cNvSpPr/>
          <p:nvPr/>
        </p:nvSpPr>
        <p:spPr bwMode="gray">
          <a:xfrm>
            <a:off x="1526579" y="1643759"/>
            <a:ext cx="819764" cy="1321191"/>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65000"/>
            </a:schemeClr>
          </a:solidFill>
          <a:ln>
            <a:noFill/>
          </a:ln>
          <a:effectLst/>
        </p:spPr>
        <p:txBody>
          <a:bodyPr wrap="none" lIns="62118" tIns="31058" rIns="62118" bIns="31058"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900">
              <a:solidFill>
                <a:sysClr val="windowText" lastClr="000000"/>
              </a:solidFill>
              <a:latin typeface="Calibri"/>
              <a:ea typeface="宋体"/>
            </a:endParaRPr>
          </a:p>
        </p:txBody>
      </p:sp>
      <p:sp>
        <p:nvSpPr>
          <p:cNvPr id="1048654" name="文本1"/>
          <p:cNvSpPr>
            <a:spLocks noChangeArrowheads="1"/>
          </p:cNvSpPr>
          <p:nvPr/>
        </p:nvSpPr>
        <p:spPr bwMode="gray">
          <a:xfrm>
            <a:off x="3378267" y="1352205"/>
            <a:ext cx="4434093" cy="896993"/>
          </a:xfrm>
          <a:prstGeom prst="roundRect">
            <a:avLst>
              <a:gd name="adj" fmla="val 11505"/>
            </a:avLst>
          </a:prstGeom>
          <a:noFill/>
          <a:ln w="15875" cap="flat" cmpd="sng" algn="ctr">
            <a:solidFill>
              <a:schemeClr val="accent1"/>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齐墩果酸对小鼠化疗后肠道黏膜屏障损伤的修复作用研究</a:t>
            </a:r>
          </a:p>
        </p:txBody>
      </p:sp>
      <p:sp>
        <p:nvSpPr>
          <p:cNvPr id="1048655" name="标题1"/>
          <p:cNvSpPr>
            <a:spLocks noChangeArrowheads="1"/>
          </p:cNvSpPr>
          <p:nvPr/>
        </p:nvSpPr>
        <p:spPr bwMode="gray">
          <a:xfrm>
            <a:off x="2446313" y="1347614"/>
            <a:ext cx="931954" cy="901585"/>
          </a:xfrm>
          <a:prstGeom prst="roundRect">
            <a:avLst>
              <a:gd name="adj" fmla="val 11921"/>
            </a:avLst>
          </a:prstGeom>
          <a:solidFill>
            <a:schemeClr val="accent1">
              <a:lumMod val="50000"/>
            </a:schemeClr>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pPr>
            <a:r>
              <a:rPr lang="zh-CN" altLang="zh-CN" sz="1400" b="1" dirty="0">
                <a:solidFill>
                  <a:sysClr val="window" lastClr="FFFFFF">
                    <a:lumMod val="95000"/>
                  </a:sysClr>
                </a:solidFill>
                <a:latin typeface="微软雅黑" panose="020B0503020204020204" pitchFamily="34" charset="-122"/>
                <a:ea typeface="微软雅黑" panose="020B0503020204020204" pitchFamily="34" charset="-122"/>
              </a:rPr>
              <a:t>国家级大学生创新创业项目</a:t>
            </a:r>
          </a:p>
        </p:txBody>
      </p:sp>
      <p:sp>
        <p:nvSpPr>
          <p:cNvPr id="1048656" name="文本2"/>
          <p:cNvSpPr>
            <a:spLocks noChangeArrowheads="1"/>
          </p:cNvSpPr>
          <p:nvPr/>
        </p:nvSpPr>
        <p:spPr bwMode="gray">
          <a:xfrm>
            <a:off x="3378267" y="2442238"/>
            <a:ext cx="4434093" cy="894027"/>
          </a:xfrm>
          <a:prstGeom prst="roundRect">
            <a:avLst>
              <a:gd name="adj" fmla="val 11505"/>
            </a:avLst>
          </a:prstGeom>
          <a:noFill/>
          <a:ln w="15875" cap="flat" cmpd="sng" algn="ctr">
            <a:solidFill>
              <a:schemeClr val="accent1"/>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一种医学影像胶片存放装置及其存放方法</a:t>
            </a:r>
          </a:p>
        </p:txBody>
      </p:sp>
      <p:sp>
        <p:nvSpPr>
          <p:cNvPr id="1048657" name="标题2"/>
          <p:cNvSpPr>
            <a:spLocks noChangeArrowheads="1"/>
          </p:cNvSpPr>
          <p:nvPr/>
        </p:nvSpPr>
        <p:spPr bwMode="gray">
          <a:xfrm>
            <a:off x="2446313" y="2442238"/>
            <a:ext cx="931955" cy="894027"/>
          </a:xfrm>
          <a:prstGeom prst="roundRect">
            <a:avLst>
              <a:gd name="adj" fmla="val 11921"/>
            </a:avLst>
          </a:prstGeom>
          <a:solidFill>
            <a:schemeClr val="accent1">
              <a:lumMod val="50000"/>
            </a:schemeClr>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pPr>
            <a:r>
              <a:rPr lang="zh-CN" altLang="en-US" sz="1400" b="1" dirty="0">
                <a:solidFill>
                  <a:sysClr val="window" lastClr="FFFFFF">
                    <a:lumMod val="95000"/>
                  </a:sysClr>
                </a:solidFill>
                <a:latin typeface="微软雅黑" panose="020B0503020204020204" pitchFamily="34" charset="-122"/>
                <a:ea typeface="微软雅黑" panose="020B0503020204020204" pitchFamily="34" charset="-122"/>
              </a:rPr>
              <a:t>发明型</a:t>
            </a:r>
          </a:p>
          <a:p>
            <a:pPr algn="ctr" fontAlgn="base">
              <a:lnSpc>
                <a:spcPct val="120000"/>
              </a:lnSpc>
              <a:spcBef>
                <a:spcPct val="0"/>
              </a:spcBef>
              <a:spcAft>
                <a:spcPct val="0"/>
              </a:spcAft>
            </a:pPr>
            <a:r>
              <a:rPr lang="zh-CN" altLang="en-US" sz="1400" b="1" dirty="0">
                <a:solidFill>
                  <a:sysClr val="window" lastClr="FFFFFF">
                    <a:lumMod val="95000"/>
                  </a:sysClr>
                </a:solidFill>
                <a:latin typeface="微软雅黑" panose="020B0503020204020204" pitchFamily="34" charset="-122"/>
                <a:ea typeface="微软雅黑" panose="020B0503020204020204" pitchFamily="34" charset="-122"/>
              </a:rPr>
              <a:t>专利</a:t>
            </a:r>
          </a:p>
        </p:txBody>
      </p:sp>
      <p:sp>
        <p:nvSpPr>
          <p:cNvPr id="1048658" name="文本3"/>
          <p:cNvSpPr>
            <a:spLocks noChangeArrowheads="1"/>
          </p:cNvSpPr>
          <p:nvPr/>
        </p:nvSpPr>
        <p:spPr bwMode="ltGray">
          <a:xfrm>
            <a:off x="3378267" y="3523042"/>
            <a:ext cx="4434093" cy="886051"/>
          </a:xfrm>
          <a:prstGeom prst="roundRect">
            <a:avLst>
              <a:gd name="adj" fmla="val 11505"/>
            </a:avLst>
          </a:prstGeom>
          <a:noFill/>
          <a:ln w="15875" cap="flat" cmpd="sng" algn="ctr">
            <a:solidFill>
              <a:schemeClr val="accent1"/>
            </a:solid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基于互联网</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构建的在线医疗服务</a:t>
            </a:r>
          </a:p>
        </p:txBody>
      </p:sp>
      <p:sp>
        <p:nvSpPr>
          <p:cNvPr id="1048659" name="标题3"/>
          <p:cNvSpPr>
            <a:spLocks noChangeArrowheads="1"/>
          </p:cNvSpPr>
          <p:nvPr/>
        </p:nvSpPr>
        <p:spPr bwMode="gray">
          <a:xfrm>
            <a:off x="2446313" y="3523042"/>
            <a:ext cx="931954" cy="886051"/>
          </a:xfrm>
          <a:prstGeom prst="roundRect">
            <a:avLst>
              <a:gd name="adj" fmla="val 11921"/>
            </a:avLst>
          </a:prstGeom>
          <a:solidFill>
            <a:schemeClr val="accent1">
              <a:lumMod val="50000"/>
            </a:schemeClr>
          </a:solidFill>
          <a:ln w="25400" cap="flat" cmpd="sng" algn="ctr">
            <a:noFill/>
            <a:prstDash val="solid"/>
          </a:ln>
          <a:effectLst/>
        </p:spPr>
        <p:txBody>
          <a:bodyPr lIns="62118" tIns="31058" rIns="62118" bIns="31058"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pPr>
            <a:r>
              <a:rPr lang="zh-CN" altLang="zh-CN" sz="1400" b="1" dirty="0">
                <a:solidFill>
                  <a:sysClr val="window" lastClr="FFFFFF">
                    <a:lumMod val="95000"/>
                  </a:sysClr>
                </a:solidFill>
                <a:latin typeface="微软雅黑" panose="020B0503020204020204" pitchFamily="34" charset="-122"/>
                <a:ea typeface="微软雅黑" panose="020B0503020204020204" pitchFamily="34" charset="-122"/>
              </a:rPr>
              <a:t>全国互联网</a:t>
            </a:r>
            <a:r>
              <a:rPr lang="en-US" altLang="zh-CN" sz="1400" b="1" dirty="0">
                <a:solidFill>
                  <a:sysClr val="window" lastClr="FFFFFF">
                    <a:lumMod val="95000"/>
                  </a:sysClr>
                </a:solidFill>
                <a:latin typeface="微软雅黑" panose="020B0503020204020204" pitchFamily="34" charset="-122"/>
                <a:ea typeface="微软雅黑" panose="020B0503020204020204" pitchFamily="34" charset="-122"/>
              </a:rPr>
              <a:t>+</a:t>
            </a:r>
            <a:r>
              <a:rPr lang="zh-CN" altLang="en-US" sz="1400" b="1" dirty="0">
                <a:solidFill>
                  <a:sysClr val="window" lastClr="FFFFFF">
                    <a:lumMod val="95000"/>
                  </a:sysClr>
                </a:solidFill>
                <a:latin typeface="微软雅黑" panose="020B0503020204020204" pitchFamily="34" charset="-122"/>
                <a:ea typeface="微软雅黑" panose="020B0503020204020204" pitchFamily="34" charset="-122"/>
              </a:rPr>
              <a:t>大赛</a:t>
            </a:r>
          </a:p>
        </p:txBody>
      </p:sp>
      <p:sp>
        <p:nvSpPr>
          <p:cNvPr id="1048660" name="Oval 19"/>
          <p:cNvSpPr>
            <a:spLocks noChangeArrowheads="1"/>
          </p:cNvSpPr>
          <p:nvPr/>
        </p:nvSpPr>
        <p:spPr bwMode="auto">
          <a:xfrm>
            <a:off x="1035050" y="2367915"/>
            <a:ext cx="1145540" cy="1066800"/>
          </a:xfrm>
          <a:prstGeom prst="ellipse">
            <a:avLst/>
          </a:prstGeom>
          <a:solidFill>
            <a:schemeClr val="accent1">
              <a:lumMod val="50000"/>
            </a:schemeClr>
          </a:solidFill>
          <a:ln w="9525">
            <a:noFill/>
            <a:round/>
          </a:ln>
          <a:effectLst/>
        </p:spPr>
        <p:txBody>
          <a:bodyPr lIns="62118" tIns="31058" rIns="62118" bIns="31058" anchor="ctr"/>
          <a:lstStyle/>
          <a:p>
            <a:pPr algn="ctr">
              <a:lnSpc>
                <a:spcPct val="120000"/>
              </a:lnSpc>
            </a:pPr>
            <a:r>
              <a:rPr lang="zh-CN" altLang="en-US" b="1" kern="0" dirty="0">
                <a:solidFill>
                  <a:schemeClr val="bg1"/>
                </a:solidFill>
                <a:latin typeface="Arial" panose="020B0604020202020204" pitchFamily="34" charset="0"/>
                <a:ea typeface="微软雅黑" panose="020B0503020204020204" pitchFamily="34" charset="-122"/>
              </a:rPr>
              <a:t>学术竞赛经历</a:t>
            </a:r>
          </a:p>
        </p:txBody>
      </p:sp>
      <p:sp>
        <p:nvSpPr>
          <p:cNvPr id="1048661" name="矩形 12"/>
          <p:cNvSpPr/>
          <p:nvPr/>
        </p:nvSpPr>
        <p:spPr>
          <a:xfrm>
            <a:off x="316230" y="377825"/>
            <a:ext cx="1438910" cy="314325"/>
          </a:xfrm>
          <a:prstGeom prst="rect">
            <a:avLst/>
          </a:prstGeom>
        </p:spPr>
        <p:txBody>
          <a:bodyPr wrap="square" lIns="68580" tIns="34290" rIns="68580" bIns="3429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个人基本信息</a:t>
            </a:r>
          </a:p>
        </p:txBody>
      </p:sp>
      <p:sp>
        <p:nvSpPr>
          <p:cNvPr id="1048662" name="平行四边形 25"/>
          <p:cNvSpPr/>
          <p:nvPr/>
        </p:nvSpPr>
        <p:spPr>
          <a:xfrm>
            <a:off x="2987616" y="319346"/>
            <a:ext cx="2664296" cy="432048"/>
          </a:xfrm>
          <a:prstGeom prst="parallelogram">
            <a:avLst>
              <a:gd name="adj" fmla="val 38803"/>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mn-ea"/>
              </a:rPr>
              <a:t>学术竞赛经历</a:t>
            </a:r>
            <a:endParaRPr lang="zh-CN" altLang="en-US" sz="2000" b="1"/>
          </a:p>
        </p:txBody>
      </p:sp>
      <p:sp>
        <p:nvSpPr>
          <p:cNvPr id="1048663" name="平行四边形 26"/>
          <p:cNvSpPr/>
          <p:nvPr/>
        </p:nvSpPr>
        <p:spPr>
          <a:xfrm>
            <a:off x="6084570" y="319405"/>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sym typeface="+mn-ea"/>
              </a:rPr>
              <a:t>校园经历</a:t>
            </a:r>
            <a:endParaRPr lang="zh-CN" altLang="en-US" sz="1600"/>
          </a:p>
        </p:txBody>
      </p:sp>
      <p:pic>
        <p:nvPicPr>
          <p:cNvPr id="2097166" name="图片 14" descr="0d39c7edfd1a83f9c455b91f2de19bdd"/>
          <p:cNvPicPr>
            <a:picLocks noChangeAspect="1"/>
          </p:cNvPicPr>
          <p:nvPr/>
        </p:nvPicPr>
        <p:blipFill>
          <a:blip r:embed="rId2"/>
          <a:stretch>
            <a:fillRect/>
          </a:stretch>
        </p:blipFill>
        <p:spPr>
          <a:xfrm>
            <a:off x="8100060" y="4155440"/>
            <a:ext cx="972820" cy="9531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48660"/>
                                        </p:tgtEl>
                                        <p:attrNameLst>
                                          <p:attrName>style.visibility</p:attrName>
                                        </p:attrNameLst>
                                      </p:cBhvr>
                                      <p:to>
                                        <p:strVal val="visible"/>
                                      </p:to>
                                    </p:set>
                                    <p:anim calcmode="lin" valueType="num">
                                      <p:cBhvr>
                                        <p:cTn id="7" dur="500" fill="hold"/>
                                        <p:tgtEl>
                                          <p:spTgt spid="1048660"/>
                                        </p:tgtEl>
                                        <p:attrNameLst>
                                          <p:attrName>ppt_w</p:attrName>
                                        </p:attrNameLst>
                                      </p:cBhvr>
                                      <p:tavLst>
                                        <p:tav tm="0">
                                          <p:val>
                                            <p:fltVal val="0"/>
                                          </p:val>
                                        </p:tav>
                                        <p:tav tm="100000">
                                          <p:val>
                                            <p:strVal val="#ppt_w"/>
                                          </p:val>
                                        </p:tav>
                                      </p:tavLst>
                                    </p:anim>
                                    <p:anim calcmode="lin" valueType="num">
                                      <p:cBhvr>
                                        <p:cTn id="8" dur="500" fill="hold"/>
                                        <p:tgtEl>
                                          <p:spTgt spid="1048660"/>
                                        </p:tgtEl>
                                        <p:attrNameLst>
                                          <p:attrName>ppt_h</p:attrName>
                                        </p:attrNameLst>
                                      </p:cBhvr>
                                      <p:tavLst>
                                        <p:tav tm="0">
                                          <p:val>
                                            <p:fltVal val="0"/>
                                          </p:val>
                                        </p:tav>
                                        <p:tav tm="100000">
                                          <p:val>
                                            <p:strVal val="#ppt_h"/>
                                          </p:val>
                                        </p:tav>
                                      </p:tavLst>
                                    </p:anim>
                                    <p:animEffect transition="in" filter="fade">
                                      <p:cBhvr>
                                        <p:cTn id="9" dur="500"/>
                                        <p:tgtEl>
                                          <p:spTgt spid="1048660"/>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048653"/>
                                        </p:tgtEl>
                                        <p:attrNameLst>
                                          <p:attrName>style.visibility</p:attrName>
                                        </p:attrNameLst>
                                      </p:cBhvr>
                                      <p:to>
                                        <p:strVal val="visible"/>
                                      </p:to>
                                    </p:set>
                                    <p:animEffect transition="in" filter="wipe(left)">
                                      <p:cBhvr>
                                        <p:cTn id="13" dur="500"/>
                                        <p:tgtEl>
                                          <p:spTgt spid="1048653"/>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048655"/>
                                        </p:tgtEl>
                                        <p:attrNameLst>
                                          <p:attrName>style.visibility</p:attrName>
                                        </p:attrNameLst>
                                      </p:cBhvr>
                                      <p:to>
                                        <p:strVal val="visible"/>
                                      </p:to>
                                    </p:set>
                                    <p:animEffect transition="in" filter="wipe(left)">
                                      <p:cBhvr>
                                        <p:cTn id="17" dur="500"/>
                                        <p:tgtEl>
                                          <p:spTgt spid="1048655"/>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1048654"/>
                                        </p:tgtEl>
                                        <p:attrNameLst>
                                          <p:attrName>style.visibility</p:attrName>
                                        </p:attrNameLst>
                                      </p:cBhvr>
                                      <p:to>
                                        <p:strVal val="visible"/>
                                      </p:to>
                                    </p:set>
                                    <p:animEffect transition="in" filter="wipe(left)">
                                      <p:cBhvr>
                                        <p:cTn id="21" dur="500"/>
                                        <p:tgtEl>
                                          <p:spTgt spid="1048654"/>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1048657"/>
                                        </p:tgtEl>
                                        <p:attrNameLst>
                                          <p:attrName>style.visibility</p:attrName>
                                        </p:attrNameLst>
                                      </p:cBhvr>
                                      <p:to>
                                        <p:strVal val="visible"/>
                                      </p:to>
                                    </p:set>
                                    <p:animEffect transition="in" filter="wipe(left)">
                                      <p:cBhvr>
                                        <p:cTn id="25" dur="500"/>
                                        <p:tgtEl>
                                          <p:spTgt spid="1048657"/>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1048656"/>
                                        </p:tgtEl>
                                        <p:attrNameLst>
                                          <p:attrName>style.visibility</p:attrName>
                                        </p:attrNameLst>
                                      </p:cBhvr>
                                      <p:to>
                                        <p:strVal val="visible"/>
                                      </p:to>
                                    </p:set>
                                    <p:animEffect transition="in" filter="wipe(left)">
                                      <p:cBhvr>
                                        <p:cTn id="29" dur="500"/>
                                        <p:tgtEl>
                                          <p:spTgt spid="1048656"/>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1048652"/>
                                        </p:tgtEl>
                                        <p:attrNameLst>
                                          <p:attrName>style.visibility</p:attrName>
                                        </p:attrNameLst>
                                      </p:cBhvr>
                                      <p:to>
                                        <p:strVal val="visible"/>
                                      </p:to>
                                    </p:set>
                                    <p:animEffect transition="in" filter="wipe(left)">
                                      <p:cBhvr>
                                        <p:cTn id="33" dur="500"/>
                                        <p:tgtEl>
                                          <p:spTgt spid="1048652"/>
                                        </p:tgtEl>
                                      </p:cBhvr>
                                    </p:animEffect>
                                  </p:childTnLst>
                                </p:cTn>
                              </p:par>
                            </p:childTnLst>
                          </p:cTn>
                        </p:par>
                        <p:par>
                          <p:cTn id="34" fill="hold">
                            <p:stCondLst>
                              <p:cond delay="3500"/>
                            </p:stCondLst>
                            <p:childTnLst>
                              <p:par>
                                <p:cTn id="35" presetID="22" presetClass="entr" presetSubtype="8" fill="hold" grpId="0" nodeType="afterEffect">
                                  <p:stCondLst>
                                    <p:cond delay="0"/>
                                  </p:stCondLst>
                                  <p:childTnLst>
                                    <p:set>
                                      <p:cBhvr>
                                        <p:cTn id="36" dur="1" fill="hold">
                                          <p:stCondLst>
                                            <p:cond delay="0"/>
                                          </p:stCondLst>
                                        </p:cTn>
                                        <p:tgtEl>
                                          <p:spTgt spid="1048659"/>
                                        </p:tgtEl>
                                        <p:attrNameLst>
                                          <p:attrName>style.visibility</p:attrName>
                                        </p:attrNameLst>
                                      </p:cBhvr>
                                      <p:to>
                                        <p:strVal val="visible"/>
                                      </p:to>
                                    </p:set>
                                    <p:animEffect transition="in" filter="wipe(left)">
                                      <p:cBhvr>
                                        <p:cTn id="37" dur="500"/>
                                        <p:tgtEl>
                                          <p:spTgt spid="1048659"/>
                                        </p:tgtEl>
                                      </p:cBhvr>
                                    </p:animEffect>
                                  </p:childTnLst>
                                </p:cTn>
                              </p:par>
                            </p:childTnLst>
                          </p:cTn>
                        </p:par>
                        <p:par>
                          <p:cTn id="38" fill="hold">
                            <p:stCondLst>
                              <p:cond delay="4000"/>
                            </p:stCondLst>
                            <p:childTnLst>
                              <p:par>
                                <p:cTn id="39" presetID="22" presetClass="entr" presetSubtype="8" fill="hold" grpId="0" nodeType="afterEffect">
                                  <p:stCondLst>
                                    <p:cond delay="0"/>
                                  </p:stCondLst>
                                  <p:childTnLst>
                                    <p:set>
                                      <p:cBhvr>
                                        <p:cTn id="40" dur="1" fill="hold">
                                          <p:stCondLst>
                                            <p:cond delay="0"/>
                                          </p:stCondLst>
                                        </p:cTn>
                                        <p:tgtEl>
                                          <p:spTgt spid="1048658"/>
                                        </p:tgtEl>
                                        <p:attrNameLst>
                                          <p:attrName>style.visibility</p:attrName>
                                        </p:attrNameLst>
                                      </p:cBhvr>
                                      <p:to>
                                        <p:strVal val="visible"/>
                                      </p:to>
                                    </p:set>
                                    <p:animEffect transition="in" filter="wipe(left)">
                                      <p:cBhvr>
                                        <p:cTn id="41" dur="500"/>
                                        <p:tgtEl>
                                          <p:spTgt spid="10486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52" grpId="0" animBg="1"/>
      <p:bldP spid="1048653" grpId="0" animBg="1"/>
      <p:bldP spid="1048654" grpId="0" animBg="1"/>
      <p:bldP spid="1048655" grpId="0" animBg="1"/>
      <p:bldP spid="1048656" grpId="0" animBg="1"/>
      <p:bldP spid="1048657" grpId="0" animBg="1"/>
      <p:bldP spid="1048658" grpId="0" bldLvl="0" animBg="1"/>
      <p:bldP spid="1048659" grpId="0" animBg="1"/>
      <p:bldP spid="1048660"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45734" name="直接连接符 1"/>
          <p:cNvCxnSpPr>
            <a:cxnSpLocks/>
            <a:stCxn id="3" idx="5"/>
          </p:cNvCxnSpPr>
          <p:nvPr/>
        </p:nvCxnSpPr>
        <p:spPr>
          <a:xfrm>
            <a:off x="-240720" y="477585"/>
            <a:ext cx="9421232" cy="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048664" name="矩形 3"/>
          <p:cNvSpPr/>
          <p:nvPr/>
        </p:nvSpPr>
        <p:spPr>
          <a:xfrm rot="20686618">
            <a:off x="1376045" y="3223260"/>
            <a:ext cx="6322695" cy="2940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800" b="1">
              <a:solidFill>
                <a:schemeClr val="bg1"/>
              </a:solidFill>
              <a:latin typeface="Arial" panose="020B0604020202020204" pitchFamily="34" charset="0"/>
              <a:ea typeface="微软雅黑" panose="020B0503020204020204" pitchFamily="34" charset="-122"/>
            </a:endParaRPr>
          </a:p>
        </p:txBody>
      </p:sp>
      <p:sp>
        <p:nvSpPr>
          <p:cNvPr id="1048665" name="等腰三角形 4"/>
          <p:cNvSpPr/>
          <p:nvPr/>
        </p:nvSpPr>
        <p:spPr>
          <a:xfrm>
            <a:off x="4284651" y="3579764"/>
            <a:ext cx="653144" cy="56305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800" b="1">
              <a:solidFill>
                <a:schemeClr val="bg1"/>
              </a:solidFill>
              <a:latin typeface="Arial" panose="020B0604020202020204" pitchFamily="34" charset="0"/>
              <a:ea typeface="微软雅黑" panose="020B0503020204020204" pitchFamily="34" charset="-122"/>
            </a:endParaRPr>
          </a:p>
        </p:txBody>
      </p:sp>
      <p:sp>
        <p:nvSpPr>
          <p:cNvPr id="1048666" name="椭圆 5"/>
          <p:cNvSpPr/>
          <p:nvPr/>
        </p:nvSpPr>
        <p:spPr>
          <a:xfrm>
            <a:off x="1331387" y="3003297"/>
            <a:ext cx="864096" cy="864096"/>
          </a:xfrm>
          <a:prstGeom prst="ellipse">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67" name="椭圆 6"/>
          <p:cNvSpPr/>
          <p:nvPr/>
        </p:nvSpPr>
        <p:spPr>
          <a:xfrm>
            <a:off x="6749891" y="1995133"/>
            <a:ext cx="504056" cy="504056"/>
          </a:xfrm>
          <a:prstGeom prst="ellipse">
            <a:avLst/>
          </a:prstGeom>
          <a:solidFill>
            <a:schemeClr val="accent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68" name="矩形 7"/>
          <p:cNvSpPr>
            <a:spLocks noChangeArrowheads="1"/>
          </p:cNvSpPr>
          <p:nvPr/>
        </p:nvSpPr>
        <p:spPr bwMode="auto">
          <a:xfrm>
            <a:off x="5291858" y="3484951"/>
            <a:ext cx="3420380" cy="1198880"/>
          </a:xfrm>
          <a:prstGeom prst="rect">
            <a:avLst/>
          </a:prstGeom>
          <a:noFill/>
          <a:ln>
            <a:noFill/>
          </a:ln>
        </p:spPr>
        <p:txBody>
          <a:bodyPr wrap="square">
            <a:spAutoFit/>
          </a:bodyPr>
          <a:lstStyle/>
          <a:p>
            <a:pPr algn="l">
              <a:lnSpc>
                <a:spcPct val="150000"/>
              </a:lnSpc>
              <a:buClrTx/>
              <a:buSzTx/>
              <a:buFontTx/>
            </a:pPr>
            <a:r>
              <a:rPr lang="zh-CN" altLang="en-US" sz="1200">
                <a:solidFill>
                  <a:schemeClr val="tx1">
                    <a:lumMod val="75000"/>
                    <a:lumOff val="25000"/>
                  </a:schemeClr>
                </a:solidFill>
                <a:latin typeface="字魂58号-创中黑-Regular" panose="00000500000000000000" pitchFamily="2" charset="-122"/>
                <a:ea typeface="字魂58号-创中黑-Regular" panose="00000500000000000000" pitchFamily="2" charset="-122"/>
                <a:sym typeface="+mn-ea"/>
              </a:rPr>
              <a:t>我们从多角度探讨齐墩果酸对化疗诱导免疫抑制小鼠肠道黏膜屏障修复功能的影响，为齐墩果酸新的临床应用提供理论依据，并对调节肠道免疫功能类新药物开发具有指导意义。</a:t>
            </a:r>
            <a:endParaRPr lang="zh-CN" altLang="en-US" sz="1200">
              <a:solidFill>
                <a:schemeClr val="tx1">
                  <a:lumMod val="75000"/>
                  <a:lumOff val="25000"/>
                </a:schemeClr>
              </a:solidFill>
              <a:latin typeface="字魂58号-创中黑-Regular" panose="00000500000000000000" pitchFamily="2" charset="-122"/>
              <a:ea typeface="字魂58号-创中黑-Regular" panose="00000500000000000000" pitchFamily="2" charset="-122"/>
            </a:endParaRPr>
          </a:p>
        </p:txBody>
      </p:sp>
      <p:sp>
        <p:nvSpPr>
          <p:cNvPr id="1048669" name="矩形 9"/>
          <p:cNvSpPr>
            <a:spLocks noChangeArrowheads="1"/>
          </p:cNvSpPr>
          <p:nvPr/>
        </p:nvSpPr>
        <p:spPr bwMode="auto">
          <a:xfrm>
            <a:off x="395605" y="1275080"/>
            <a:ext cx="5296535" cy="1809750"/>
          </a:xfrm>
          <a:prstGeom prst="rect">
            <a:avLst/>
          </a:prstGeom>
          <a:noFill/>
          <a:ln>
            <a:noFill/>
          </a:ln>
        </p:spPr>
        <p:txBody>
          <a:bodyPr wrap="square">
            <a:spAutoFit/>
          </a:bodyPr>
          <a:lstStyle/>
          <a:p>
            <a:pPr>
              <a:lnSpc>
                <a:spcPct val="130000"/>
              </a:lnSpc>
            </a:pPr>
            <a:r>
              <a:rPr lang="zh-CN" altLang="en-US" sz="1400" b="1" i="1" dirty="0">
                <a:solidFill>
                  <a:schemeClr val="tx1">
                    <a:lumMod val="85000"/>
                    <a:lumOff val="15000"/>
                  </a:schemeClr>
                </a:solidFill>
                <a:latin typeface="微软雅黑" panose="020B0503020204020204" pitchFamily="34" charset="-122"/>
                <a:ea typeface="微软雅黑" panose="020B0503020204020204" pitchFamily="34" charset="-122"/>
                <a:sym typeface="+mn-ea"/>
              </a:rPr>
              <a:t>项目实施的目的、意义</a:t>
            </a:r>
            <a:endParaRPr lang="zh-CN" altLang="en-US" sz="1400" b="1" i="1"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30000"/>
              </a:lnSpc>
            </a:pPr>
            <a:endPar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endParaRPr>
          </a:p>
          <a:p>
            <a:pPr>
              <a:lnSpc>
                <a:spcPct val="130000"/>
              </a:lnSpc>
            </a:pPr>
            <a:r>
              <a:rPr lang="zh-CN" altLang="en-US" sz="1200" dirty="0">
                <a:solidFill>
                  <a:schemeClr val="tx1">
                    <a:lumMod val="85000"/>
                    <a:lumOff val="15000"/>
                  </a:schemeClr>
                </a:solidFill>
                <a:latin typeface="微软雅黑" panose="020B0503020204020204" pitchFamily="34" charset="-122"/>
                <a:ea typeface="微软雅黑" panose="020B0503020204020204" pitchFamily="34" charset="-122"/>
              </a:rPr>
              <a:t>肠道黏膜免疫系统是人体最大的免疫系统，具有重要的屏障功能。在多种疾病病程中，尤其是癌症化疗过程中，肠道黏膜免疫系统容易受到损伤。齐墩果酸是中药女贞子的有效成分。女贞子属于补益类中药，具有增强免疫的功效。因此我们提出“齐墩果酸能够调节肠道免疫功能与修复肠道黏膜屏障”的假设。</a:t>
            </a:r>
          </a:p>
        </p:txBody>
      </p:sp>
      <p:sp>
        <p:nvSpPr>
          <p:cNvPr id="1048670" name="TextBox 10"/>
          <p:cNvSpPr txBox="1"/>
          <p:nvPr/>
        </p:nvSpPr>
        <p:spPr>
          <a:xfrm>
            <a:off x="107950" y="813435"/>
            <a:ext cx="4009390" cy="398780"/>
          </a:xfrm>
          <a:prstGeom prst="rect">
            <a:avLst/>
          </a:prstGeom>
          <a:noFill/>
        </p:spPr>
        <p:txBody>
          <a:bodyPr wrap="square" rtlCol="0">
            <a:spAutoFit/>
          </a:bodyPr>
          <a:lstStyle/>
          <a:p>
            <a:pPr marL="342900" indent="-342900">
              <a:buFont typeface="Arial" panose="020B0604020202020204" pitchFamily="34" charset="0"/>
              <a:buChar char="•"/>
            </a:pP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大创</a:t>
            </a:r>
            <a:endParaRPr lang="zh-CN" altLang="en-US" sz="16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48671" name="KSO_Shape"/>
          <p:cNvSpPr>
            <a:spLocks noChangeArrowheads="1"/>
          </p:cNvSpPr>
          <p:nvPr/>
        </p:nvSpPr>
        <p:spPr bwMode="auto">
          <a:xfrm>
            <a:off x="6901055" y="2139176"/>
            <a:ext cx="201191" cy="214820"/>
          </a:xfrm>
          <a:custGeom>
            <a:avLst/>
            <a:gdLst>
              <a:gd name="T0" fmla="*/ 790395 w 3927"/>
              <a:gd name="T1" fmla="*/ 137674 h 3928"/>
              <a:gd name="T2" fmla="*/ 753099 w 3927"/>
              <a:gd name="T3" fmla="*/ 174552 h 3928"/>
              <a:gd name="T4" fmla="*/ 629119 w 3927"/>
              <a:gd name="T5" fmla="*/ 51423 h 3928"/>
              <a:gd name="T6" fmla="*/ 666416 w 3927"/>
              <a:gd name="T7" fmla="*/ 14341 h 3928"/>
              <a:gd name="T8" fmla="*/ 714368 w 3927"/>
              <a:gd name="T9" fmla="*/ 12907 h 3928"/>
              <a:gd name="T10" fmla="*/ 791830 w 3927"/>
              <a:gd name="T11" fmla="*/ 89734 h 3928"/>
              <a:gd name="T12" fmla="*/ 790395 w 3927"/>
              <a:gd name="T13" fmla="*/ 137674 h 3928"/>
              <a:gd name="T14" fmla="*/ 461491 w 3927"/>
              <a:gd name="T15" fmla="*/ 464446 h 3928"/>
              <a:gd name="T16" fmla="*/ 337511 w 3927"/>
              <a:gd name="T17" fmla="*/ 341113 h 3928"/>
              <a:gd name="T18" fmla="*/ 610266 w 3927"/>
              <a:gd name="T19" fmla="*/ 70066 h 3928"/>
              <a:gd name="T20" fmla="*/ 734246 w 3927"/>
              <a:gd name="T21" fmla="*/ 193400 h 3928"/>
              <a:gd name="T22" fmla="*/ 461491 w 3927"/>
              <a:gd name="T23" fmla="*/ 464446 h 3928"/>
              <a:gd name="T24" fmla="*/ 444277 w 3927"/>
              <a:gd name="T25" fmla="*/ 481451 h 3928"/>
              <a:gd name="T26" fmla="*/ 270706 w 3927"/>
              <a:gd name="T27" fmla="*/ 530825 h 3928"/>
              <a:gd name="T28" fmla="*/ 320298 w 3927"/>
              <a:gd name="T29" fmla="*/ 358322 h 3928"/>
              <a:gd name="T30" fmla="*/ 444277 w 3927"/>
              <a:gd name="T31" fmla="*/ 481451 h 3928"/>
              <a:gd name="T32" fmla="*/ 157792 w 3927"/>
              <a:gd name="T33" fmla="*/ 101412 h 3928"/>
              <a:gd name="T34" fmla="*/ 80331 w 3927"/>
              <a:gd name="T35" fmla="*/ 179059 h 3928"/>
              <a:gd name="T36" fmla="*/ 80331 w 3927"/>
              <a:gd name="T37" fmla="*/ 646988 h 3928"/>
              <a:gd name="T38" fmla="*/ 157792 w 3927"/>
              <a:gd name="T39" fmla="*/ 724430 h 3928"/>
              <a:gd name="T40" fmla="*/ 626046 w 3927"/>
              <a:gd name="T41" fmla="*/ 724430 h 3928"/>
              <a:gd name="T42" fmla="*/ 703507 w 3927"/>
              <a:gd name="T43" fmla="*/ 646988 h 3928"/>
              <a:gd name="T44" fmla="*/ 703507 w 3927"/>
              <a:gd name="T45" fmla="*/ 339474 h 3928"/>
              <a:gd name="T46" fmla="*/ 783633 w 3927"/>
              <a:gd name="T47" fmla="*/ 261827 h 3928"/>
              <a:gd name="T48" fmla="*/ 783633 w 3927"/>
              <a:gd name="T49" fmla="*/ 675465 h 3928"/>
              <a:gd name="T50" fmla="*/ 651866 w 3927"/>
              <a:gd name="T51" fmla="*/ 804740 h 3928"/>
              <a:gd name="T52" fmla="*/ 129308 w 3927"/>
              <a:gd name="T53" fmla="*/ 804740 h 3928"/>
              <a:gd name="T54" fmla="*/ 0 w 3927"/>
              <a:gd name="T55" fmla="*/ 675465 h 3928"/>
              <a:gd name="T56" fmla="*/ 0 w 3927"/>
              <a:gd name="T57" fmla="*/ 158367 h 3928"/>
              <a:gd name="T58" fmla="*/ 129308 w 3927"/>
              <a:gd name="T59" fmla="*/ 21102 h 3928"/>
              <a:gd name="T60" fmla="*/ 543051 w 3927"/>
              <a:gd name="T61" fmla="*/ 21102 h 3928"/>
              <a:gd name="T62" fmla="*/ 465384 w 3927"/>
              <a:gd name="T63" fmla="*/ 101412 h 3928"/>
              <a:gd name="T64" fmla="*/ 157792 w 3927"/>
              <a:gd name="T65" fmla="*/ 101412 h 392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3927" h="3928">
                <a:moveTo>
                  <a:pt x="3857" y="672"/>
                </a:moveTo>
                <a:cubicBezTo>
                  <a:pt x="3675" y="852"/>
                  <a:pt x="3675" y="852"/>
                  <a:pt x="3675" y="852"/>
                </a:cubicBezTo>
                <a:cubicBezTo>
                  <a:pt x="3070" y="251"/>
                  <a:pt x="3070" y="251"/>
                  <a:pt x="3070" y="251"/>
                </a:cubicBezTo>
                <a:cubicBezTo>
                  <a:pt x="3252" y="70"/>
                  <a:pt x="3252" y="70"/>
                  <a:pt x="3252" y="70"/>
                </a:cubicBezTo>
                <a:cubicBezTo>
                  <a:pt x="3319" y="4"/>
                  <a:pt x="3424" y="0"/>
                  <a:pt x="3486" y="63"/>
                </a:cubicBezTo>
                <a:cubicBezTo>
                  <a:pt x="3864" y="438"/>
                  <a:pt x="3864" y="438"/>
                  <a:pt x="3864" y="438"/>
                </a:cubicBezTo>
                <a:cubicBezTo>
                  <a:pt x="3927" y="501"/>
                  <a:pt x="3924" y="605"/>
                  <a:pt x="3857" y="672"/>
                </a:cubicBezTo>
                <a:close/>
                <a:moveTo>
                  <a:pt x="2252" y="2267"/>
                </a:moveTo>
                <a:cubicBezTo>
                  <a:pt x="1647" y="1665"/>
                  <a:pt x="1647" y="1665"/>
                  <a:pt x="1647" y="1665"/>
                </a:cubicBezTo>
                <a:cubicBezTo>
                  <a:pt x="2978" y="342"/>
                  <a:pt x="2978" y="342"/>
                  <a:pt x="2978" y="342"/>
                </a:cubicBezTo>
                <a:cubicBezTo>
                  <a:pt x="3583" y="944"/>
                  <a:pt x="3583" y="944"/>
                  <a:pt x="3583" y="944"/>
                </a:cubicBezTo>
                <a:lnTo>
                  <a:pt x="2252" y="2267"/>
                </a:lnTo>
                <a:close/>
                <a:moveTo>
                  <a:pt x="2168" y="2350"/>
                </a:moveTo>
                <a:cubicBezTo>
                  <a:pt x="1321" y="2591"/>
                  <a:pt x="1321" y="2591"/>
                  <a:pt x="1321" y="2591"/>
                </a:cubicBezTo>
                <a:cubicBezTo>
                  <a:pt x="1563" y="1749"/>
                  <a:pt x="1563" y="1749"/>
                  <a:pt x="1563" y="1749"/>
                </a:cubicBezTo>
                <a:lnTo>
                  <a:pt x="2168" y="2350"/>
                </a:lnTo>
                <a:close/>
                <a:moveTo>
                  <a:pt x="770" y="495"/>
                </a:moveTo>
                <a:cubicBezTo>
                  <a:pt x="561" y="495"/>
                  <a:pt x="392" y="665"/>
                  <a:pt x="392" y="874"/>
                </a:cubicBezTo>
                <a:cubicBezTo>
                  <a:pt x="392" y="3158"/>
                  <a:pt x="392" y="3158"/>
                  <a:pt x="392" y="3158"/>
                </a:cubicBezTo>
                <a:cubicBezTo>
                  <a:pt x="392" y="3367"/>
                  <a:pt x="561" y="3536"/>
                  <a:pt x="770" y="3536"/>
                </a:cubicBezTo>
                <a:cubicBezTo>
                  <a:pt x="3055" y="3536"/>
                  <a:pt x="3055" y="3536"/>
                  <a:pt x="3055" y="3536"/>
                </a:cubicBezTo>
                <a:cubicBezTo>
                  <a:pt x="3264" y="3536"/>
                  <a:pt x="3433" y="3367"/>
                  <a:pt x="3433" y="3158"/>
                </a:cubicBezTo>
                <a:cubicBezTo>
                  <a:pt x="3433" y="1657"/>
                  <a:pt x="3433" y="1657"/>
                  <a:pt x="3433" y="1657"/>
                </a:cubicBezTo>
                <a:cubicBezTo>
                  <a:pt x="3824" y="1278"/>
                  <a:pt x="3824" y="1278"/>
                  <a:pt x="3824" y="1278"/>
                </a:cubicBezTo>
                <a:cubicBezTo>
                  <a:pt x="3824" y="3297"/>
                  <a:pt x="3824" y="3297"/>
                  <a:pt x="3824" y="3297"/>
                </a:cubicBezTo>
                <a:cubicBezTo>
                  <a:pt x="3824" y="3645"/>
                  <a:pt x="3529" y="3928"/>
                  <a:pt x="3181" y="3928"/>
                </a:cubicBezTo>
                <a:cubicBezTo>
                  <a:pt x="631" y="3928"/>
                  <a:pt x="631" y="3928"/>
                  <a:pt x="631" y="3928"/>
                </a:cubicBezTo>
                <a:cubicBezTo>
                  <a:pt x="283" y="3928"/>
                  <a:pt x="0" y="3645"/>
                  <a:pt x="0" y="3297"/>
                </a:cubicBezTo>
                <a:cubicBezTo>
                  <a:pt x="0" y="773"/>
                  <a:pt x="0" y="773"/>
                  <a:pt x="0" y="773"/>
                </a:cubicBezTo>
                <a:cubicBezTo>
                  <a:pt x="0" y="425"/>
                  <a:pt x="283" y="103"/>
                  <a:pt x="631" y="103"/>
                </a:cubicBezTo>
                <a:cubicBezTo>
                  <a:pt x="2650" y="103"/>
                  <a:pt x="2650" y="103"/>
                  <a:pt x="2650" y="103"/>
                </a:cubicBezTo>
                <a:cubicBezTo>
                  <a:pt x="2271" y="495"/>
                  <a:pt x="2271" y="495"/>
                  <a:pt x="2271" y="495"/>
                </a:cubicBezTo>
                <a:lnTo>
                  <a:pt x="770" y="495"/>
                </a:lnTo>
                <a:close/>
              </a:path>
            </a:pathLst>
          </a:custGeom>
          <a:solidFill>
            <a:schemeClr val="bg1"/>
          </a:solidFill>
          <a:ln>
            <a:noFill/>
          </a:ln>
        </p:spPr>
        <p:txBody>
          <a:bodyPr anchor="ctr" anchorCtr="1"/>
          <a:lstStyle/>
          <a:p>
            <a:endParaRPr lang="zh-CN" altLang="en-US"/>
          </a:p>
        </p:txBody>
      </p:sp>
      <p:sp>
        <p:nvSpPr>
          <p:cNvPr id="1048672" name="Freeform 504"/>
          <p:cNvSpPr>
            <a:spLocks noEditPoints="1"/>
          </p:cNvSpPr>
          <p:nvPr/>
        </p:nvSpPr>
        <p:spPr bwMode="auto">
          <a:xfrm>
            <a:off x="1622981" y="3219535"/>
            <a:ext cx="281276" cy="318589"/>
          </a:xfrm>
          <a:custGeom>
            <a:avLst/>
            <a:gdLst>
              <a:gd name="T0" fmla="*/ 25 w 255"/>
              <a:gd name="T1" fmla="*/ 19 h 288"/>
              <a:gd name="T2" fmla="*/ 0 w 255"/>
              <a:gd name="T3" fmla="*/ 35 h 288"/>
              <a:gd name="T4" fmla="*/ 25 w 255"/>
              <a:gd name="T5" fmla="*/ 51 h 288"/>
              <a:gd name="T6" fmla="*/ 15 w 255"/>
              <a:gd name="T7" fmla="*/ 62 h 288"/>
              <a:gd name="T8" fmla="*/ 15 w 255"/>
              <a:gd name="T9" fmla="*/ 95 h 288"/>
              <a:gd name="T10" fmla="*/ 25 w 255"/>
              <a:gd name="T11" fmla="*/ 106 h 288"/>
              <a:gd name="T12" fmla="*/ 0 w 255"/>
              <a:gd name="T13" fmla="*/ 122 h 288"/>
              <a:gd name="T14" fmla="*/ 25 w 255"/>
              <a:gd name="T15" fmla="*/ 139 h 288"/>
              <a:gd name="T16" fmla="*/ 25 w 255"/>
              <a:gd name="T17" fmla="*/ 146 h 288"/>
              <a:gd name="T18" fmla="*/ 15 w 255"/>
              <a:gd name="T19" fmla="*/ 150 h 288"/>
              <a:gd name="T20" fmla="*/ 15 w 255"/>
              <a:gd name="T21" fmla="*/ 182 h 288"/>
              <a:gd name="T22" fmla="*/ 25 w 255"/>
              <a:gd name="T23" fmla="*/ 193 h 288"/>
              <a:gd name="T24" fmla="*/ 0 w 255"/>
              <a:gd name="T25" fmla="*/ 210 h 288"/>
              <a:gd name="T26" fmla="*/ 25 w 255"/>
              <a:gd name="T27" fmla="*/ 226 h 288"/>
              <a:gd name="T28" fmla="*/ 15 w 255"/>
              <a:gd name="T29" fmla="*/ 237 h 288"/>
              <a:gd name="T30" fmla="*/ 15 w 255"/>
              <a:gd name="T31" fmla="*/ 270 h 288"/>
              <a:gd name="T32" fmla="*/ 25 w 255"/>
              <a:gd name="T33" fmla="*/ 288 h 288"/>
              <a:gd name="T34" fmla="*/ 255 w 255"/>
              <a:gd name="T35" fmla="*/ 146 h 288"/>
              <a:gd name="T36" fmla="*/ 255 w 255"/>
              <a:gd name="T37" fmla="*/ 0 h 288"/>
              <a:gd name="T38" fmla="*/ 41 w 255"/>
              <a:gd name="T39" fmla="*/ 261 h 288"/>
              <a:gd name="T40" fmla="*/ 9 w 255"/>
              <a:gd name="T41" fmla="*/ 253 h 288"/>
              <a:gd name="T42" fmla="*/ 41 w 255"/>
              <a:gd name="T43" fmla="*/ 246 h 288"/>
              <a:gd name="T44" fmla="*/ 41 w 255"/>
              <a:gd name="T45" fmla="*/ 261 h 288"/>
              <a:gd name="T46" fmla="*/ 15 w 255"/>
              <a:gd name="T47" fmla="*/ 217 h 288"/>
              <a:gd name="T48" fmla="*/ 15 w 255"/>
              <a:gd name="T49" fmla="*/ 202 h 288"/>
              <a:gd name="T50" fmla="*/ 48 w 255"/>
              <a:gd name="T51" fmla="*/ 210 h 288"/>
              <a:gd name="T52" fmla="*/ 41 w 255"/>
              <a:gd name="T53" fmla="*/ 174 h 288"/>
              <a:gd name="T54" fmla="*/ 9 w 255"/>
              <a:gd name="T55" fmla="*/ 166 h 288"/>
              <a:gd name="T56" fmla="*/ 41 w 255"/>
              <a:gd name="T57" fmla="*/ 159 h 288"/>
              <a:gd name="T58" fmla="*/ 41 w 255"/>
              <a:gd name="T59" fmla="*/ 174 h 288"/>
              <a:gd name="T60" fmla="*/ 15 w 255"/>
              <a:gd name="T61" fmla="*/ 130 h 288"/>
              <a:gd name="T62" fmla="*/ 15 w 255"/>
              <a:gd name="T63" fmla="*/ 115 h 288"/>
              <a:gd name="T64" fmla="*/ 48 w 255"/>
              <a:gd name="T65" fmla="*/ 122 h 288"/>
              <a:gd name="T66" fmla="*/ 41 w 255"/>
              <a:gd name="T67" fmla="*/ 86 h 288"/>
              <a:gd name="T68" fmla="*/ 9 w 255"/>
              <a:gd name="T69" fmla="*/ 79 h 288"/>
              <a:gd name="T70" fmla="*/ 41 w 255"/>
              <a:gd name="T71" fmla="*/ 71 h 288"/>
              <a:gd name="T72" fmla="*/ 41 w 255"/>
              <a:gd name="T73" fmla="*/ 86 h 288"/>
              <a:gd name="T74" fmla="*/ 15 w 255"/>
              <a:gd name="T75" fmla="*/ 43 h 288"/>
              <a:gd name="T76" fmla="*/ 15 w 255"/>
              <a:gd name="T77" fmla="*/ 28 h 288"/>
              <a:gd name="T78" fmla="*/ 48 w 255"/>
              <a:gd name="T79" fmla="*/ 35 h 288"/>
              <a:gd name="T80" fmla="*/ 214 w 255"/>
              <a:gd name="T81" fmla="*/ 205 h 288"/>
              <a:gd name="T82" fmla="*/ 76 w 255"/>
              <a:gd name="T83" fmla="*/ 191 h 288"/>
              <a:gd name="T84" fmla="*/ 132 w 255"/>
              <a:gd name="T85" fmla="*/ 159 h 288"/>
              <a:gd name="T86" fmla="*/ 118 w 255"/>
              <a:gd name="T87" fmla="*/ 120 h 288"/>
              <a:gd name="T88" fmla="*/ 145 w 255"/>
              <a:gd name="T89" fmla="*/ 85 h 288"/>
              <a:gd name="T90" fmla="*/ 171 w 255"/>
              <a:gd name="T91" fmla="*/ 120 h 288"/>
              <a:gd name="T92" fmla="*/ 157 w 255"/>
              <a:gd name="T93" fmla="*/ 159 h 288"/>
              <a:gd name="T94" fmla="*/ 214 w 255"/>
              <a:gd name="T95" fmla="*/ 19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5" h="288">
                <a:moveTo>
                  <a:pt x="25" y="0"/>
                </a:moveTo>
                <a:cubicBezTo>
                  <a:pt x="25" y="19"/>
                  <a:pt x="25" y="19"/>
                  <a:pt x="25" y="19"/>
                </a:cubicBezTo>
                <a:cubicBezTo>
                  <a:pt x="15" y="19"/>
                  <a:pt x="15" y="19"/>
                  <a:pt x="15" y="19"/>
                </a:cubicBezTo>
                <a:cubicBezTo>
                  <a:pt x="6" y="19"/>
                  <a:pt x="0" y="25"/>
                  <a:pt x="0" y="35"/>
                </a:cubicBezTo>
                <a:cubicBezTo>
                  <a:pt x="0" y="45"/>
                  <a:pt x="6" y="51"/>
                  <a:pt x="15" y="51"/>
                </a:cubicBezTo>
                <a:cubicBezTo>
                  <a:pt x="25" y="51"/>
                  <a:pt x="25" y="51"/>
                  <a:pt x="25" y="51"/>
                </a:cubicBezTo>
                <a:cubicBezTo>
                  <a:pt x="25" y="62"/>
                  <a:pt x="25" y="62"/>
                  <a:pt x="25" y="62"/>
                </a:cubicBezTo>
                <a:cubicBezTo>
                  <a:pt x="15" y="62"/>
                  <a:pt x="15" y="62"/>
                  <a:pt x="15" y="62"/>
                </a:cubicBezTo>
                <a:cubicBezTo>
                  <a:pt x="6" y="62"/>
                  <a:pt x="0" y="68"/>
                  <a:pt x="0" y="79"/>
                </a:cubicBezTo>
                <a:cubicBezTo>
                  <a:pt x="0" y="89"/>
                  <a:pt x="6" y="95"/>
                  <a:pt x="15" y="95"/>
                </a:cubicBezTo>
                <a:cubicBezTo>
                  <a:pt x="25" y="95"/>
                  <a:pt x="25" y="95"/>
                  <a:pt x="25" y="95"/>
                </a:cubicBezTo>
                <a:cubicBezTo>
                  <a:pt x="25" y="106"/>
                  <a:pt x="25" y="106"/>
                  <a:pt x="25" y="106"/>
                </a:cubicBezTo>
                <a:cubicBezTo>
                  <a:pt x="15" y="106"/>
                  <a:pt x="15" y="106"/>
                  <a:pt x="15" y="106"/>
                </a:cubicBezTo>
                <a:cubicBezTo>
                  <a:pt x="6" y="106"/>
                  <a:pt x="0" y="112"/>
                  <a:pt x="0" y="122"/>
                </a:cubicBezTo>
                <a:cubicBezTo>
                  <a:pt x="0" y="132"/>
                  <a:pt x="6" y="139"/>
                  <a:pt x="15" y="139"/>
                </a:cubicBezTo>
                <a:cubicBezTo>
                  <a:pt x="25" y="139"/>
                  <a:pt x="25" y="139"/>
                  <a:pt x="25" y="139"/>
                </a:cubicBezTo>
                <a:cubicBezTo>
                  <a:pt x="25" y="142"/>
                  <a:pt x="25" y="142"/>
                  <a:pt x="25" y="142"/>
                </a:cubicBezTo>
                <a:cubicBezTo>
                  <a:pt x="25" y="146"/>
                  <a:pt x="25" y="146"/>
                  <a:pt x="25" y="146"/>
                </a:cubicBezTo>
                <a:cubicBezTo>
                  <a:pt x="25" y="150"/>
                  <a:pt x="25" y="150"/>
                  <a:pt x="25" y="150"/>
                </a:cubicBezTo>
                <a:cubicBezTo>
                  <a:pt x="15" y="150"/>
                  <a:pt x="15" y="150"/>
                  <a:pt x="15" y="150"/>
                </a:cubicBezTo>
                <a:cubicBezTo>
                  <a:pt x="6" y="150"/>
                  <a:pt x="0" y="156"/>
                  <a:pt x="0" y="166"/>
                </a:cubicBezTo>
                <a:cubicBezTo>
                  <a:pt x="0" y="176"/>
                  <a:pt x="6" y="182"/>
                  <a:pt x="15" y="182"/>
                </a:cubicBezTo>
                <a:cubicBezTo>
                  <a:pt x="25" y="182"/>
                  <a:pt x="25" y="182"/>
                  <a:pt x="25" y="182"/>
                </a:cubicBezTo>
                <a:cubicBezTo>
                  <a:pt x="25" y="193"/>
                  <a:pt x="25" y="193"/>
                  <a:pt x="25" y="193"/>
                </a:cubicBezTo>
                <a:cubicBezTo>
                  <a:pt x="15" y="193"/>
                  <a:pt x="15" y="193"/>
                  <a:pt x="15" y="193"/>
                </a:cubicBezTo>
                <a:cubicBezTo>
                  <a:pt x="6" y="193"/>
                  <a:pt x="0" y="199"/>
                  <a:pt x="0" y="210"/>
                </a:cubicBezTo>
                <a:cubicBezTo>
                  <a:pt x="0" y="220"/>
                  <a:pt x="6" y="226"/>
                  <a:pt x="15" y="226"/>
                </a:cubicBezTo>
                <a:cubicBezTo>
                  <a:pt x="25" y="226"/>
                  <a:pt x="25" y="226"/>
                  <a:pt x="25" y="226"/>
                </a:cubicBezTo>
                <a:cubicBezTo>
                  <a:pt x="25" y="237"/>
                  <a:pt x="25" y="237"/>
                  <a:pt x="25" y="237"/>
                </a:cubicBezTo>
                <a:cubicBezTo>
                  <a:pt x="15" y="237"/>
                  <a:pt x="15" y="237"/>
                  <a:pt x="15" y="237"/>
                </a:cubicBezTo>
                <a:cubicBezTo>
                  <a:pt x="6" y="237"/>
                  <a:pt x="0" y="243"/>
                  <a:pt x="0" y="253"/>
                </a:cubicBezTo>
                <a:cubicBezTo>
                  <a:pt x="0" y="263"/>
                  <a:pt x="6" y="270"/>
                  <a:pt x="15" y="270"/>
                </a:cubicBezTo>
                <a:cubicBezTo>
                  <a:pt x="25" y="270"/>
                  <a:pt x="25" y="270"/>
                  <a:pt x="25" y="270"/>
                </a:cubicBezTo>
                <a:cubicBezTo>
                  <a:pt x="25" y="288"/>
                  <a:pt x="25" y="288"/>
                  <a:pt x="25" y="288"/>
                </a:cubicBezTo>
                <a:cubicBezTo>
                  <a:pt x="255" y="288"/>
                  <a:pt x="255" y="288"/>
                  <a:pt x="255" y="288"/>
                </a:cubicBezTo>
                <a:cubicBezTo>
                  <a:pt x="255" y="146"/>
                  <a:pt x="255" y="146"/>
                  <a:pt x="255" y="146"/>
                </a:cubicBezTo>
                <a:cubicBezTo>
                  <a:pt x="255" y="142"/>
                  <a:pt x="255" y="142"/>
                  <a:pt x="255" y="142"/>
                </a:cubicBezTo>
                <a:cubicBezTo>
                  <a:pt x="255" y="0"/>
                  <a:pt x="255" y="0"/>
                  <a:pt x="255" y="0"/>
                </a:cubicBezTo>
                <a:lnTo>
                  <a:pt x="25" y="0"/>
                </a:lnTo>
                <a:close/>
                <a:moveTo>
                  <a:pt x="41" y="261"/>
                </a:moveTo>
                <a:cubicBezTo>
                  <a:pt x="15" y="261"/>
                  <a:pt x="15" y="261"/>
                  <a:pt x="15" y="261"/>
                </a:cubicBezTo>
                <a:cubicBezTo>
                  <a:pt x="11" y="261"/>
                  <a:pt x="9" y="259"/>
                  <a:pt x="9" y="253"/>
                </a:cubicBezTo>
                <a:cubicBezTo>
                  <a:pt x="9" y="248"/>
                  <a:pt x="11" y="246"/>
                  <a:pt x="15" y="246"/>
                </a:cubicBezTo>
                <a:cubicBezTo>
                  <a:pt x="41" y="246"/>
                  <a:pt x="41" y="246"/>
                  <a:pt x="41" y="246"/>
                </a:cubicBezTo>
                <a:cubicBezTo>
                  <a:pt x="46" y="246"/>
                  <a:pt x="48" y="248"/>
                  <a:pt x="48" y="253"/>
                </a:cubicBezTo>
                <a:cubicBezTo>
                  <a:pt x="48" y="259"/>
                  <a:pt x="46" y="261"/>
                  <a:pt x="41" y="261"/>
                </a:cubicBezTo>
                <a:close/>
                <a:moveTo>
                  <a:pt x="41" y="217"/>
                </a:moveTo>
                <a:cubicBezTo>
                  <a:pt x="15" y="217"/>
                  <a:pt x="15" y="217"/>
                  <a:pt x="15" y="217"/>
                </a:cubicBezTo>
                <a:cubicBezTo>
                  <a:pt x="11" y="217"/>
                  <a:pt x="9" y="215"/>
                  <a:pt x="9" y="210"/>
                </a:cubicBezTo>
                <a:cubicBezTo>
                  <a:pt x="9" y="204"/>
                  <a:pt x="11" y="202"/>
                  <a:pt x="15" y="202"/>
                </a:cubicBezTo>
                <a:cubicBezTo>
                  <a:pt x="41" y="202"/>
                  <a:pt x="41" y="202"/>
                  <a:pt x="41" y="202"/>
                </a:cubicBezTo>
                <a:cubicBezTo>
                  <a:pt x="46" y="202"/>
                  <a:pt x="48" y="204"/>
                  <a:pt x="48" y="210"/>
                </a:cubicBezTo>
                <a:cubicBezTo>
                  <a:pt x="48" y="215"/>
                  <a:pt x="46" y="217"/>
                  <a:pt x="41" y="217"/>
                </a:cubicBezTo>
                <a:close/>
                <a:moveTo>
                  <a:pt x="41" y="174"/>
                </a:moveTo>
                <a:cubicBezTo>
                  <a:pt x="15" y="174"/>
                  <a:pt x="15" y="174"/>
                  <a:pt x="15" y="174"/>
                </a:cubicBezTo>
                <a:cubicBezTo>
                  <a:pt x="11" y="174"/>
                  <a:pt x="9" y="171"/>
                  <a:pt x="9" y="166"/>
                </a:cubicBezTo>
                <a:cubicBezTo>
                  <a:pt x="9" y="161"/>
                  <a:pt x="11" y="159"/>
                  <a:pt x="15" y="159"/>
                </a:cubicBezTo>
                <a:cubicBezTo>
                  <a:pt x="41" y="159"/>
                  <a:pt x="41" y="159"/>
                  <a:pt x="41" y="159"/>
                </a:cubicBezTo>
                <a:cubicBezTo>
                  <a:pt x="46" y="159"/>
                  <a:pt x="48" y="161"/>
                  <a:pt x="48" y="166"/>
                </a:cubicBezTo>
                <a:cubicBezTo>
                  <a:pt x="48" y="171"/>
                  <a:pt x="46" y="174"/>
                  <a:pt x="41" y="174"/>
                </a:cubicBezTo>
                <a:close/>
                <a:moveTo>
                  <a:pt x="41" y="130"/>
                </a:moveTo>
                <a:cubicBezTo>
                  <a:pt x="15" y="130"/>
                  <a:pt x="15" y="130"/>
                  <a:pt x="15" y="130"/>
                </a:cubicBezTo>
                <a:cubicBezTo>
                  <a:pt x="11" y="130"/>
                  <a:pt x="9" y="128"/>
                  <a:pt x="9" y="122"/>
                </a:cubicBezTo>
                <a:cubicBezTo>
                  <a:pt x="9" y="117"/>
                  <a:pt x="11" y="115"/>
                  <a:pt x="15" y="115"/>
                </a:cubicBezTo>
                <a:cubicBezTo>
                  <a:pt x="41" y="115"/>
                  <a:pt x="41" y="115"/>
                  <a:pt x="41" y="115"/>
                </a:cubicBezTo>
                <a:cubicBezTo>
                  <a:pt x="46" y="115"/>
                  <a:pt x="48" y="117"/>
                  <a:pt x="48" y="122"/>
                </a:cubicBezTo>
                <a:cubicBezTo>
                  <a:pt x="48" y="128"/>
                  <a:pt x="46" y="130"/>
                  <a:pt x="41" y="130"/>
                </a:cubicBezTo>
                <a:close/>
                <a:moveTo>
                  <a:pt x="41" y="86"/>
                </a:moveTo>
                <a:cubicBezTo>
                  <a:pt x="15" y="86"/>
                  <a:pt x="15" y="86"/>
                  <a:pt x="15" y="86"/>
                </a:cubicBezTo>
                <a:cubicBezTo>
                  <a:pt x="11" y="86"/>
                  <a:pt x="9" y="84"/>
                  <a:pt x="9" y="79"/>
                </a:cubicBezTo>
                <a:cubicBezTo>
                  <a:pt x="9" y="73"/>
                  <a:pt x="11" y="71"/>
                  <a:pt x="15" y="71"/>
                </a:cubicBezTo>
                <a:cubicBezTo>
                  <a:pt x="41" y="71"/>
                  <a:pt x="41" y="71"/>
                  <a:pt x="41" y="71"/>
                </a:cubicBezTo>
                <a:cubicBezTo>
                  <a:pt x="46" y="71"/>
                  <a:pt x="48" y="73"/>
                  <a:pt x="48" y="79"/>
                </a:cubicBezTo>
                <a:cubicBezTo>
                  <a:pt x="48" y="84"/>
                  <a:pt x="46" y="86"/>
                  <a:pt x="41" y="86"/>
                </a:cubicBezTo>
                <a:close/>
                <a:moveTo>
                  <a:pt x="41" y="43"/>
                </a:moveTo>
                <a:cubicBezTo>
                  <a:pt x="15" y="43"/>
                  <a:pt x="15" y="43"/>
                  <a:pt x="15" y="43"/>
                </a:cubicBezTo>
                <a:cubicBezTo>
                  <a:pt x="11" y="43"/>
                  <a:pt x="9" y="40"/>
                  <a:pt x="9" y="35"/>
                </a:cubicBezTo>
                <a:cubicBezTo>
                  <a:pt x="9" y="30"/>
                  <a:pt x="11" y="28"/>
                  <a:pt x="15" y="28"/>
                </a:cubicBezTo>
                <a:cubicBezTo>
                  <a:pt x="41" y="28"/>
                  <a:pt x="41" y="28"/>
                  <a:pt x="41" y="28"/>
                </a:cubicBezTo>
                <a:cubicBezTo>
                  <a:pt x="46" y="28"/>
                  <a:pt x="48" y="30"/>
                  <a:pt x="48" y="35"/>
                </a:cubicBezTo>
                <a:cubicBezTo>
                  <a:pt x="48" y="40"/>
                  <a:pt x="46" y="43"/>
                  <a:pt x="41" y="43"/>
                </a:cubicBezTo>
                <a:close/>
                <a:moveTo>
                  <a:pt x="214" y="205"/>
                </a:moveTo>
                <a:cubicBezTo>
                  <a:pt x="76" y="205"/>
                  <a:pt x="76" y="205"/>
                  <a:pt x="76" y="205"/>
                </a:cubicBezTo>
                <a:cubicBezTo>
                  <a:pt x="76" y="191"/>
                  <a:pt x="76" y="191"/>
                  <a:pt x="76" y="191"/>
                </a:cubicBezTo>
                <a:cubicBezTo>
                  <a:pt x="76" y="191"/>
                  <a:pt x="76" y="183"/>
                  <a:pt x="93" y="175"/>
                </a:cubicBezTo>
                <a:cubicBezTo>
                  <a:pt x="101" y="172"/>
                  <a:pt x="114" y="162"/>
                  <a:pt x="132" y="159"/>
                </a:cubicBezTo>
                <a:cubicBezTo>
                  <a:pt x="127" y="154"/>
                  <a:pt x="124" y="146"/>
                  <a:pt x="120" y="137"/>
                </a:cubicBezTo>
                <a:cubicBezTo>
                  <a:pt x="118" y="131"/>
                  <a:pt x="118" y="127"/>
                  <a:pt x="118" y="120"/>
                </a:cubicBezTo>
                <a:cubicBezTo>
                  <a:pt x="118" y="115"/>
                  <a:pt x="117" y="108"/>
                  <a:pt x="118" y="103"/>
                </a:cubicBezTo>
                <a:cubicBezTo>
                  <a:pt x="122" y="89"/>
                  <a:pt x="133" y="85"/>
                  <a:pt x="145" y="85"/>
                </a:cubicBezTo>
                <a:cubicBezTo>
                  <a:pt x="157" y="85"/>
                  <a:pt x="167" y="89"/>
                  <a:pt x="171" y="103"/>
                </a:cubicBezTo>
                <a:cubicBezTo>
                  <a:pt x="172" y="108"/>
                  <a:pt x="171" y="115"/>
                  <a:pt x="171" y="120"/>
                </a:cubicBezTo>
                <a:cubicBezTo>
                  <a:pt x="171" y="127"/>
                  <a:pt x="171" y="131"/>
                  <a:pt x="169" y="137"/>
                </a:cubicBezTo>
                <a:cubicBezTo>
                  <a:pt x="166" y="146"/>
                  <a:pt x="162" y="154"/>
                  <a:pt x="157" y="159"/>
                </a:cubicBezTo>
                <a:cubicBezTo>
                  <a:pt x="176" y="162"/>
                  <a:pt x="188" y="171"/>
                  <a:pt x="196" y="175"/>
                </a:cubicBezTo>
                <a:cubicBezTo>
                  <a:pt x="214" y="183"/>
                  <a:pt x="214" y="191"/>
                  <a:pt x="214" y="191"/>
                </a:cubicBezTo>
                <a:lnTo>
                  <a:pt x="214" y="205"/>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48673" name="平行四边形 25"/>
          <p:cNvSpPr/>
          <p:nvPr/>
        </p:nvSpPr>
        <p:spPr>
          <a:xfrm>
            <a:off x="2987616" y="319346"/>
            <a:ext cx="2664296" cy="432048"/>
          </a:xfrm>
          <a:prstGeom prst="parallelogram">
            <a:avLst>
              <a:gd name="adj" fmla="val 38803"/>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latin typeface="微软雅黑" panose="020B0503020204020204" pitchFamily="34" charset="-122"/>
                <a:ea typeface="微软雅黑" panose="020B0503020204020204" pitchFamily="34" charset="-122"/>
                <a:sym typeface="+mn-ea"/>
              </a:rPr>
              <a:t>学术竞赛经历</a:t>
            </a:r>
            <a:endParaRPr lang="zh-CN" altLang="en-US" b="1"/>
          </a:p>
        </p:txBody>
      </p:sp>
      <p:sp>
        <p:nvSpPr>
          <p:cNvPr id="1048674" name="平行四边形 26"/>
          <p:cNvSpPr/>
          <p:nvPr/>
        </p:nvSpPr>
        <p:spPr>
          <a:xfrm>
            <a:off x="6084570" y="319405"/>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sym typeface="+mn-ea"/>
              </a:rPr>
              <a:t>校园经历</a:t>
            </a:r>
            <a:endParaRPr lang="zh-CN" altLang="en-US" sz="1600"/>
          </a:p>
        </p:txBody>
      </p:sp>
      <p:sp>
        <p:nvSpPr>
          <p:cNvPr id="1048675" name="平行四边形 15"/>
          <p:cNvSpPr/>
          <p:nvPr/>
        </p:nvSpPr>
        <p:spPr>
          <a:xfrm>
            <a:off x="194945" y="319405"/>
            <a:ext cx="2360295" cy="431800"/>
          </a:xfrm>
          <a:prstGeom prst="parallelogram">
            <a:avLst>
              <a:gd name="adj" fmla="val 38803"/>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微软雅黑" panose="020B0503020204020204" pitchFamily="34" charset="-122"/>
                <a:ea typeface="微软雅黑" panose="020B0503020204020204" pitchFamily="34" charset="-122"/>
              </a:rPr>
              <a:t>个人基本信息</a:t>
            </a:r>
            <a:endParaRPr lang="zh-CN" altLang="en-US"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048665"/>
                                        </p:tgtEl>
                                        <p:attrNameLst>
                                          <p:attrName>style.visibility</p:attrName>
                                        </p:attrNameLst>
                                      </p:cBhvr>
                                      <p:to>
                                        <p:strVal val="visible"/>
                                      </p:to>
                                    </p:set>
                                    <p:animEffect transition="in" filter="fade">
                                      <p:cBhvr>
                                        <p:cTn id="7" dur="500"/>
                                        <p:tgtEl>
                                          <p:spTgt spid="1048665"/>
                                        </p:tgtEl>
                                      </p:cBhvr>
                                    </p:animEffect>
                                    <p:anim calcmode="lin" valueType="num">
                                      <p:cBhvr>
                                        <p:cTn id="8" dur="500" fill="hold"/>
                                        <p:tgtEl>
                                          <p:spTgt spid="1048665"/>
                                        </p:tgtEl>
                                        <p:attrNameLst>
                                          <p:attrName>ppt_x</p:attrName>
                                        </p:attrNameLst>
                                      </p:cBhvr>
                                      <p:tavLst>
                                        <p:tav tm="0">
                                          <p:val>
                                            <p:strVal val="#ppt_x"/>
                                          </p:val>
                                        </p:tav>
                                        <p:tav tm="100000">
                                          <p:val>
                                            <p:strVal val="#ppt_x"/>
                                          </p:val>
                                        </p:tav>
                                      </p:tavLst>
                                    </p:anim>
                                    <p:anim calcmode="lin" valueType="num">
                                      <p:cBhvr>
                                        <p:cTn id="9" dur="500" fill="hold"/>
                                        <p:tgtEl>
                                          <p:spTgt spid="1048665"/>
                                        </p:tgtEl>
                                        <p:attrNameLst>
                                          <p:attrName>ppt_y</p:attrName>
                                        </p:attrNameLst>
                                      </p:cBhvr>
                                      <p:tavLst>
                                        <p:tav tm="0">
                                          <p:val>
                                            <p:strVal val="#ppt_y+.1"/>
                                          </p:val>
                                        </p:tav>
                                        <p:tav tm="100000">
                                          <p:val>
                                            <p:strVal val="#ppt_y"/>
                                          </p:val>
                                        </p:tav>
                                      </p:tavLst>
                                    </p:anim>
                                  </p:childTnLst>
                                </p:cTn>
                              </p:par>
                              <p:par>
                                <p:cTn id="10" presetID="49" presetClass="entr" presetSubtype="0" decel="100000" fill="hold" grpId="0" nodeType="withEffect">
                                  <p:stCondLst>
                                    <p:cond delay="0"/>
                                  </p:stCondLst>
                                  <p:childTnLst>
                                    <p:set>
                                      <p:cBhvr>
                                        <p:cTn id="11" dur="1" fill="hold">
                                          <p:stCondLst>
                                            <p:cond delay="0"/>
                                          </p:stCondLst>
                                        </p:cTn>
                                        <p:tgtEl>
                                          <p:spTgt spid="1048664"/>
                                        </p:tgtEl>
                                        <p:attrNameLst>
                                          <p:attrName>style.visibility</p:attrName>
                                        </p:attrNameLst>
                                      </p:cBhvr>
                                      <p:to>
                                        <p:strVal val="visible"/>
                                      </p:to>
                                    </p:set>
                                    <p:anim calcmode="lin" valueType="num">
                                      <p:cBhvr>
                                        <p:cTn id="12" dur="500" fill="hold"/>
                                        <p:tgtEl>
                                          <p:spTgt spid="1048664"/>
                                        </p:tgtEl>
                                        <p:attrNameLst>
                                          <p:attrName>ppt_w</p:attrName>
                                        </p:attrNameLst>
                                      </p:cBhvr>
                                      <p:tavLst>
                                        <p:tav tm="0">
                                          <p:val>
                                            <p:fltVal val="0"/>
                                          </p:val>
                                        </p:tav>
                                        <p:tav tm="100000">
                                          <p:val>
                                            <p:strVal val="#ppt_w"/>
                                          </p:val>
                                        </p:tav>
                                      </p:tavLst>
                                    </p:anim>
                                    <p:anim calcmode="lin" valueType="num">
                                      <p:cBhvr>
                                        <p:cTn id="13" dur="500" fill="hold"/>
                                        <p:tgtEl>
                                          <p:spTgt spid="1048664"/>
                                        </p:tgtEl>
                                        <p:attrNameLst>
                                          <p:attrName>ppt_h</p:attrName>
                                        </p:attrNameLst>
                                      </p:cBhvr>
                                      <p:tavLst>
                                        <p:tav tm="0">
                                          <p:val>
                                            <p:fltVal val="0"/>
                                          </p:val>
                                        </p:tav>
                                        <p:tav tm="100000">
                                          <p:val>
                                            <p:strVal val="#ppt_h"/>
                                          </p:val>
                                        </p:tav>
                                      </p:tavLst>
                                    </p:anim>
                                    <p:anim calcmode="lin" valueType="num">
                                      <p:cBhvr>
                                        <p:cTn id="14" dur="500" fill="hold"/>
                                        <p:tgtEl>
                                          <p:spTgt spid="1048664"/>
                                        </p:tgtEl>
                                        <p:attrNameLst>
                                          <p:attrName>style.rotation</p:attrName>
                                        </p:attrNameLst>
                                      </p:cBhvr>
                                      <p:tavLst>
                                        <p:tav tm="0">
                                          <p:val>
                                            <p:fltVal val="360"/>
                                          </p:val>
                                        </p:tav>
                                        <p:tav tm="100000">
                                          <p:val>
                                            <p:fltVal val="0"/>
                                          </p:val>
                                        </p:tav>
                                      </p:tavLst>
                                    </p:anim>
                                    <p:animEffect transition="in" filter="fade">
                                      <p:cBhvr>
                                        <p:cTn id="15" dur="500"/>
                                        <p:tgtEl>
                                          <p:spTgt spid="1048664"/>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048670"/>
                                        </p:tgtEl>
                                        <p:attrNameLst>
                                          <p:attrName>style.visibility</p:attrName>
                                        </p:attrNameLst>
                                      </p:cBhvr>
                                      <p:to>
                                        <p:strVal val="visible"/>
                                      </p:to>
                                    </p:set>
                                    <p:anim calcmode="lin" valueType="num">
                                      <p:cBhvr additive="base">
                                        <p:cTn id="20" dur="500" fill="hold"/>
                                        <p:tgtEl>
                                          <p:spTgt spid="1048670"/>
                                        </p:tgtEl>
                                        <p:attrNameLst>
                                          <p:attrName>ppt_x</p:attrName>
                                        </p:attrNameLst>
                                      </p:cBhvr>
                                      <p:tavLst>
                                        <p:tav tm="0">
                                          <p:val>
                                            <p:strVal val="#ppt_x"/>
                                          </p:val>
                                        </p:tav>
                                        <p:tav tm="100000">
                                          <p:val>
                                            <p:strVal val="#ppt_x"/>
                                          </p:val>
                                        </p:tav>
                                      </p:tavLst>
                                    </p:anim>
                                    <p:anim calcmode="lin" valueType="num">
                                      <p:cBhvr additive="base">
                                        <p:cTn id="21" dur="500" fill="hold"/>
                                        <p:tgtEl>
                                          <p:spTgt spid="1048670"/>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1048669"/>
                                        </p:tgtEl>
                                        <p:attrNameLst>
                                          <p:attrName>style.visibility</p:attrName>
                                        </p:attrNameLst>
                                      </p:cBhvr>
                                      <p:to>
                                        <p:strVal val="visible"/>
                                      </p:to>
                                    </p:set>
                                    <p:anim calcmode="lin" valueType="num">
                                      <p:cBhvr additive="base">
                                        <p:cTn id="26" dur="500" fill="hold"/>
                                        <p:tgtEl>
                                          <p:spTgt spid="1048669"/>
                                        </p:tgtEl>
                                        <p:attrNameLst>
                                          <p:attrName>ppt_x</p:attrName>
                                        </p:attrNameLst>
                                      </p:cBhvr>
                                      <p:tavLst>
                                        <p:tav tm="0">
                                          <p:val>
                                            <p:strVal val="#ppt_x"/>
                                          </p:val>
                                        </p:tav>
                                        <p:tav tm="100000">
                                          <p:val>
                                            <p:strVal val="#ppt_x"/>
                                          </p:val>
                                        </p:tav>
                                      </p:tavLst>
                                    </p:anim>
                                    <p:anim calcmode="lin" valueType="num">
                                      <p:cBhvr additive="base">
                                        <p:cTn id="27" dur="500" fill="hold"/>
                                        <p:tgtEl>
                                          <p:spTgt spid="1048669"/>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1048668"/>
                                        </p:tgtEl>
                                        <p:attrNameLst>
                                          <p:attrName>style.visibility</p:attrName>
                                        </p:attrNameLst>
                                      </p:cBhvr>
                                      <p:to>
                                        <p:strVal val="visible"/>
                                      </p:to>
                                    </p:set>
                                    <p:anim calcmode="lin" valueType="num">
                                      <p:cBhvr additive="base">
                                        <p:cTn id="32" dur="500" fill="hold"/>
                                        <p:tgtEl>
                                          <p:spTgt spid="1048668"/>
                                        </p:tgtEl>
                                        <p:attrNameLst>
                                          <p:attrName>ppt_x</p:attrName>
                                        </p:attrNameLst>
                                      </p:cBhvr>
                                      <p:tavLst>
                                        <p:tav tm="0">
                                          <p:val>
                                            <p:strVal val="#ppt_x"/>
                                          </p:val>
                                        </p:tav>
                                        <p:tav tm="100000">
                                          <p:val>
                                            <p:strVal val="#ppt_x"/>
                                          </p:val>
                                        </p:tav>
                                      </p:tavLst>
                                    </p:anim>
                                    <p:anim calcmode="lin" valueType="num">
                                      <p:cBhvr additive="base">
                                        <p:cTn id="33" dur="500" fill="hold"/>
                                        <p:tgtEl>
                                          <p:spTgt spid="104866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64" grpId="0" bldLvl="0" animBg="1"/>
      <p:bldP spid="1048665" grpId="0" bldLvl="0" animBg="1"/>
      <p:bldP spid="1048668" grpId="0"/>
      <p:bldP spid="1048668" grpId="1"/>
      <p:bldP spid="1048669" grpId="0"/>
      <p:bldP spid="1048669" grpId="1"/>
      <p:bldP spid="1048670" grpId="0"/>
      <p:bldP spid="1048670" grpId="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1346</TotalTime>
  <Words>1943</Words>
  <Application>Microsoft Office PowerPoint</Application>
  <PresentationFormat>On-screen Show (16:9)</PresentationFormat>
  <Paragraphs>114</Paragraphs>
  <Slides>17</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微软雅黑</vt:lpstr>
      <vt:lpstr>黑体</vt:lpstr>
      <vt:lpstr>宋体</vt:lpstr>
      <vt:lpstr>字魂58号-创中黑-Regular</vt:lpstr>
      <vt:lpstr>Arial</vt:lpstr>
      <vt:lpstr>Calibri</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CHEN TIANHAO</cp:lastModifiedBy>
  <cp:revision>2</cp:revision>
  <dcterms:created xsi:type="dcterms:W3CDTF">2022-09-13T02:54:54Z</dcterms:created>
  <dcterms:modified xsi:type="dcterms:W3CDTF">2023-02-04T07:55:27Z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47a9b78a22c84ae4a91bc77d1c94696b</vt:lpwstr>
  </property>
  <property fmtid="{D5CDD505-2E9C-101B-9397-08002B2CF9AE}" pid="3" name="KSOProductBuildVer">
    <vt:lpwstr>2052-4.5.0.7415</vt:lpwstr>
  </property>
</Properties>
</file>